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14"/>
  </p:notesMasterIdLst>
  <p:sldIdLst>
    <p:sldId id="256" r:id="rId6"/>
    <p:sldId id="257" r:id="rId7"/>
    <p:sldId id="267" r:id="rId8"/>
    <p:sldId id="270" r:id="rId9"/>
    <p:sldId id="271" r:id="rId10"/>
    <p:sldId id="272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69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9"/>
    <p:restoredTop sz="86468"/>
  </p:normalViewPr>
  <p:slideViewPr>
    <p:cSldViewPr snapToObjects="1" showGuides="1">
      <p:cViewPr varScale="1">
        <p:scale>
          <a:sx n="54" d="100"/>
          <a:sy n="54" d="100"/>
        </p:scale>
        <p:origin x="1312" y="-28"/>
      </p:cViewPr>
      <p:guideLst>
        <p:guide orient="horz" pos="4110"/>
        <p:guide pos="6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60" d="100"/>
          <a:sy n="160" d="100"/>
        </p:scale>
        <p:origin x="55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2986-4E5E-4040-A3D8-29298BA5251E}" type="datetimeFigureOut">
              <a:rPr lang="nl-BE" smtClean="0"/>
              <a:t>13/01/2022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4DA1-02DD-564D-ADCD-4E01015B67A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84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968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19816EC-C123-BD40-8D68-2170C55C6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6000" y="549000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590354-2806-8143-830E-DA7DBC52C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2397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500" kern="200" spc="1000" baseline="0">
                <a:solidFill>
                  <a:srgbClr val="96824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nl-NL" dirty="0"/>
              <a:t>HOOFDTITEL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4EFBB5-92C0-604F-8437-9A30E7DA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598" y="5525233"/>
            <a:ext cx="1676400" cy="1676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5E1EAA-DCBB-8E4F-8DC2-66A928511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245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 Light" panose="020B0403030403020204"/>
              </a:defRPr>
            </a:lvl1pPr>
          </a:lstStyle>
          <a:p>
            <a:pPr lvl="0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A2C0CC3-D831-1049-B339-5EFD915B3124}"/>
              </a:ext>
            </a:extLst>
          </p:cNvPr>
          <p:cNvSpPr/>
          <p:nvPr userDrawn="1"/>
        </p:nvSpPr>
        <p:spPr>
          <a:xfrm>
            <a:off x="10024536" y="0"/>
            <a:ext cx="2160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8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7E2D636-3143-C04E-8A3A-68C5877DA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6000" y="549000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492" y="0"/>
            <a:ext cx="41690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 Light" panose="020B0403030403020204"/>
              </a:defRPr>
            </a:lvl1pPr>
          </a:lstStyle>
          <a:p>
            <a:pPr lvl="0"/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55E3C4-6F55-7445-978E-9274E665E6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10" name="Tijdelijke aanduiding voor tekst 30">
            <a:extLst>
              <a:ext uri="{FF2B5EF4-FFF2-40B4-BE49-F238E27FC236}">
                <a16:creationId xmlns:a16="http://schemas.microsoft.com/office/drawing/2014/main" id="{73A03119-A3A2-CC43-90F4-4E401A5BC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300">
                <a:latin typeface="Myriad Pro Light" panose="020B0403030403020204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13" name="Tijdelijke aanduiding voor tekst 27">
            <a:extLst>
              <a:ext uri="{FF2B5EF4-FFF2-40B4-BE49-F238E27FC236}">
                <a16:creationId xmlns:a16="http://schemas.microsoft.com/office/drawing/2014/main" id="{8D371F8E-EB64-DB43-A1BE-ED3D9C0FE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1844824"/>
            <a:ext cx="4572000" cy="22156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latin typeface="Myriad Pro Light" panose="020B0403030403020204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</a:t>
            </a:r>
            <a:r>
              <a:rPr lang="nl-NL" dirty="0"/>
              <a:t>  </a:t>
            </a:r>
            <a:r>
              <a:rPr lang="nl-NL" dirty="0" err="1"/>
              <a:t>tetuer</a:t>
            </a:r>
            <a:r>
              <a:rPr lang="nl-NL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</a:t>
            </a:r>
            <a:r>
              <a:rPr lang="nl-NL" dirty="0"/>
              <a:t> </a:t>
            </a:r>
            <a:r>
              <a:rPr lang="nl-NL" dirty="0" err="1"/>
              <a:t>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821C8C7-29CE-8941-B5D1-574FBC858BB7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‹#›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099C-6ABB-394A-BA12-AFF59DDCF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270F02D-0CD7-0744-BD35-3C8C03A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492" y="0"/>
            <a:ext cx="41690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BE" dirty="0"/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F21CC0D2-8D18-8C4A-82BD-7B6F36EDE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844824"/>
            <a:ext cx="4572000" cy="22156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latin typeface="Myriad Pro Light" panose="020B0403030403020204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</a:t>
            </a:r>
            <a:r>
              <a:rPr lang="nl-NL" dirty="0"/>
              <a:t>  </a:t>
            </a:r>
            <a:r>
              <a:rPr lang="nl-NL" dirty="0" err="1"/>
              <a:t>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</a:t>
            </a:r>
            <a:r>
              <a:rPr lang="nl-NL" dirty="0"/>
              <a:t> </a:t>
            </a:r>
            <a:r>
              <a:rPr lang="nl-NL" dirty="0" err="1"/>
              <a:t>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 </a:t>
            </a:r>
            <a:r>
              <a:rPr lang="nl-NL" dirty="0" err="1"/>
              <a:t>erat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Ut </a:t>
            </a:r>
            <a:r>
              <a:rPr lang="nl-NL" dirty="0" err="1"/>
              <a:t>wisi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, </a:t>
            </a:r>
            <a:r>
              <a:rPr lang="nl-NL" dirty="0" err="1"/>
              <a:t>consectetuer</a:t>
            </a:r>
            <a:r>
              <a:rPr lang="nl-NL" dirty="0"/>
              <a:t> 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34EF39E2-1E1A-5447-AE0D-3411DF782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300">
                <a:latin typeface="Myriad Pro Ligh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1AD92-1AA0-8643-9159-9F963CDC1B91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‹#›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6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10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099C-6ABB-394A-BA12-AFF59DDCF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6632"/>
            <a:ext cx="4572000" cy="797039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0" i="0" spc="600">
                <a:latin typeface="Myriad Pro Ligh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34EF39E2-1E1A-5447-AE0D-3411DF782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919666"/>
            <a:ext cx="45720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300">
                <a:latin typeface="Myriad Pro Ligh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1AD92-1AA0-8643-9159-9F963CDC1B91}"/>
              </a:ext>
            </a:extLst>
          </p:cNvPr>
          <p:cNvSpPr txBox="1"/>
          <p:nvPr userDrawn="1"/>
        </p:nvSpPr>
        <p:spPr>
          <a:xfrm>
            <a:off x="11323474" y="6225536"/>
            <a:ext cx="62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AC8C05-72D0-F148-9C98-84C86C9D7F3D}" type="slidenum">
              <a:rPr lang="nl-BE" sz="2000" smtClean="0">
                <a:solidFill>
                  <a:srgbClr val="968241"/>
                </a:solidFill>
              </a:rPr>
              <a:t>‹#›</a:t>
            </a:fld>
            <a:endParaRPr lang="nl-BE" sz="2000" dirty="0">
              <a:solidFill>
                <a:srgbClr val="968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5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F5E1EAA-DCBB-8E4F-8DC2-66A928511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85" r:id="rId3"/>
    <p:sldLayoutId id="214748367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5869-9AC5-0945-9DC0-338AF344BB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6000" y="-458440"/>
            <a:ext cx="38100" cy="1727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CCC118A-56C1-E944-9E03-6ADAD99597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15480" y="55296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3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1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tif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10" Type="http://schemas.openxmlformats.org/officeDocument/2006/relationships/image" Target="../media/image26.jpeg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9CC9F-88EF-9B45-B9FA-3CCB107D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Paumelles</a:t>
            </a:r>
          </a:p>
        </p:txBody>
      </p:sp>
    </p:spTree>
    <p:extLst>
      <p:ext uri="{BB962C8B-B14F-4D97-AF65-F5344CB8AC3E}">
        <p14:creationId xmlns:p14="http://schemas.microsoft.com/office/powerpoint/2010/main" val="25696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616207-4A23-D240-BC8A-6ECDD81A3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579613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Aluminium </a:t>
            </a:r>
            <a:r>
              <a:rPr lang="nl-BE" dirty="0" err="1">
                <a:solidFill>
                  <a:schemeClr val="tx2"/>
                </a:solidFill>
              </a:rPr>
              <a:t>Paumellen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199C5C-EB0A-2F41-BA89-EB63A7C5C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Types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FFB215-6054-B04E-A302-4D37E0BF0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17" y="1844824"/>
            <a:ext cx="4572000" cy="2215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80/80A gesloten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80/80A gesloten met </a:t>
            </a:r>
            <a:r>
              <a:rPr lang="nl-BE" sz="1400" dirty="0" err="1">
                <a:solidFill>
                  <a:srgbClr val="49585F"/>
                </a:solidFill>
              </a:rPr>
              <a:t>vaaskop</a:t>
            </a:r>
            <a:endParaRPr lang="nl-BE" sz="1400" dirty="0">
              <a:solidFill>
                <a:srgbClr val="4958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80/80A gesloten met piramidekop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80/80A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80/80 gesloten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89/89A gesloten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89/89A gesloten met </a:t>
            </a:r>
            <a:r>
              <a:rPr lang="nl-BE" sz="1400" dirty="0" err="1">
                <a:solidFill>
                  <a:srgbClr val="49585F"/>
                </a:solidFill>
              </a:rPr>
              <a:t>vaaskop</a:t>
            </a:r>
            <a:endParaRPr lang="nl-BE" sz="1400" dirty="0">
              <a:solidFill>
                <a:srgbClr val="4958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</a:rPr>
              <a:t>89/89A met piramidekop</a:t>
            </a:r>
          </a:p>
          <a:p>
            <a:r>
              <a:rPr lang="nl-NL" sz="1400" dirty="0"/>
              <a:t>Zelfsluitende </a:t>
            </a:r>
            <a:r>
              <a:rPr lang="nl-NL" sz="1400" dirty="0" err="1"/>
              <a:t>paumel</a:t>
            </a:r>
            <a:r>
              <a:rPr lang="nl-NL" sz="1400" dirty="0"/>
              <a:t> close 80/80A</a:t>
            </a:r>
          </a:p>
          <a:p>
            <a:r>
              <a:rPr lang="nl-NL" sz="1400" dirty="0"/>
              <a:t>Zelfsluitende </a:t>
            </a:r>
            <a:r>
              <a:rPr lang="nl-NL" sz="1400" dirty="0" err="1"/>
              <a:t>paumel</a:t>
            </a:r>
            <a:r>
              <a:rPr lang="nl-NL" sz="1400" dirty="0"/>
              <a:t> 89/89A</a:t>
            </a:r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47330BF7-5AFB-4CEB-9FDC-C6C9FD83E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79" y="802764"/>
            <a:ext cx="1246942" cy="1246942"/>
          </a:xfrm>
          <a:prstGeom prst="rect">
            <a:avLst/>
          </a:prstGeom>
        </p:spPr>
      </p:pic>
      <p:pic>
        <p:nvPicPr>
          <p:cNvPr id="8" name="Afbeelding 12">
            <a:extLst>
              <a:ext uri="{FF2B5EF4-FFF2-40B4-BE49-F238E27FC236}">
                <a16:creationId xmlns:a16="http://schemas.microsoft.com/office/drawing/2014/main" id="{BCA9011D-8CB8-429A-80F2-BD59A4017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9900" y="2097037"/>
            <a:ext cx="1246941" cy="1663743"/>
          </a:xfrm>
          <a:prstGeom prst="rect">
            <a:avLst/>
          </a:prstGeom>
        </p:spPr>
      </p:pic>
      <p:pic>
        <p:nvPicPr>
          <p:cNvPr id="9" name="Afbeelding 14">
            <a:extLst>
              <a:ext uri="{FF2B5EF4-FFF2-40B4-BE49-F238E27FC236}">
                <a16:creationId xmlns:a16="http://schemas.microsoft.com/office/drawing/2014/main" id="{4AA48790-6FCF-454E-9CB5-002E7F002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>
          <a:xfrm>
            <a:off x="7944224" y="5112088"/>
            <a:ext cx="1246940" cy="1441710"/>
          </a:xfrm>
          <a:prstGeom prst="rect">
            <a:avLst/>
          </a:prstGeom>
        </p:spPr>
      </p:pic>
      <p:pic>
        <p:nvPicPr>
          <p:cNvPr id="10" name="Afbeelding 18">
            <a:extLst>
              <a:ext uri="{FF2B5EF4-FFF2-40B4-BE49-F238E27FC236}">
                <a16:creationId xmlns:a16="http://schemas.microsoft.com/office/drawing/2014/main" id="{AC115EC3-FFDF-4944-A55D-F8A57B7A3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48" y="790782"/>
            <a:ext cx="1120424" cy="1494937"/>
          </a:xfrm>
          <a:prstGeom prst="rect">
            <a:avLst/>
          </a:prstGeom>
        </p:spPr>
      </p:pic>
      <p:pic>
        <p:nvPicPr>
          <p:cNvPr id="11" name="Afbeelding 20">
            <a:extLst>
              <a:ext uri="{FF2B5EF4-FFF2-40B4-BE49-F238E27FC236}">
                <a16:creationId xmlns:a16="http://schemas.microsoft.com/office/drawing/2014/main" id="{95B2ED2B-7EF5-40F4-B71B-4FEF8CA03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79" y="4442616"/>
            <a:ext cx="1182502" cy="2223707"/>
          </a:xfrm>
          <a:prstGeom prst="rect">
            <a:avLst/>
          </a:prstGeom>
        </p:spPr>
      </p:pic>
      <p:pic>
        <p:nvPicPr>
          <p:cNvPr id="12" name="Afbeelding 22">
            <a:extLst>
              <a:ext uri="{FF2B5EF4-FFF2-40B4-BE49-F238E27FC236}">
                <a16:creationId xmlns:a16="http://schemas.microsoft.com/office/drawing/2014/main" id="{D0A90DCB-722D-4881-ABE2-0538599B97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48" y="4979604"/>
            <a:ext cx="1109798" cy="1441710"/>
          </a:xfrm>
          <a:prstGeom prst="rect">
            <a:avLst/>
          </a:prstGeom>
        </p:spPr>
      </p:pic>
      <p:pic>
        <p:nvPicPr>
          <p:cNvPr id="13" name="Afbeelding 24">
            <a:extLst>
              <a:ext uri="{FF2B5EF4-FFF2-40B4-BE49-F238E27FC236}">
                <a16:creationId xmlns:a16="http://schemas.microsoft.com/office/drawing/2014/main" id="{296B327F-192C-438A-AC83-516F2DB4B5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48" y="2327084"/>
            <a:ext cx="1120424" cy="1120424"/>
          </a:xfrm>
          <a:prstGeom prst="rect">
            <a:avLst/>
          </a:prstGeom>
        </p:spPr>
      </p:pic>
      <p:pic>
        <p:nvPicPr>
          <p:cNvPr id="14" name="Afbeelding 26">
            <a:extLst>
              <a:ext uri="{FF2B5EF4-FFF2-40B4-BE49-F238E27FC236}">
                <a16:creationId xmlns:a16="http://schemas.microsoft.com/office/drawing/2014/main" id="{73EBEB30-C9CE-4EF8-8401-54B482839E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88" y="3825689"/>
            <a:ext cx="1256854" cy="1256854"/>
          </a:xfrm>
          <a:prstGeom prst="rect">
            <a:avLst/>
          </a:prstGeom>
        </p:spPr>
      </p:pic>
      <p:pic>
        <p:nvPicPr>
          <p:cNvPr id="15" name="Afbeelding 28">
            <a:extLst>
              <a:ext uri="{FF2B5EF4-FFF2-40B4-BE49-F238E27FC236}">
                <a16:creationId xmlns:a16="http://schemas.microsoft.com/office/drawing/2014/main" id="{F225191A-CCEA-4996-B160-F2F9C67180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790782"/>
            <a:ext cx="1182503" cy="2108083"/>
          </a:xfrm>
          <a:prstGeom prst="rect">
            <a:avLst/>
          </a:prstGeom>
        </p:spPr>
      </p:pic>
      <p:pic>
        <p:nvPicPr>
          <p:cNvPr id="16" name="Afbeelding 30">
            <a:extLst>
              <a:ext uri="{FF2B5EF4-FFF2-40B4-BE49-F238E27FC236}">
                <a16:creationId xmlns:a16="http://schemas.microsoft.com/office/drawing/2014/main" id="{1CD12C3B-CC4C-4AE8-962D-6CF46CF9E8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931129"/>
            <a:ext cx="1182502" cy="1479222"/>
          </a:xfrm>
          <a:prstGeom prst="rect">
            <a:avLst/>
          </a:prstGeom>
        </p:spPr>
      </p:pic>
      <p:pic>
        <p:nvPicPr>
          <p:cNvPr id="17" name="Afbeelding 32">
            <a:extLst>
              <a:ext uri="{FF2B5EF4-FFF2-40B4-BE49-F238E27FC236}">
                <a16:creationId xmlns:a16="http://schemas.microsoft.com/office/drawing/2014/main" id="{3F9F70FD-B4B0-4E0E-BFF0-B651FA7DA4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75" y="3492038"/>
            <a:ext cx="1109798" cy="14417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B41854-FDD9-4CF0-B4BB-F85C20F04286}"/>
              </a:ext>
            </a:extLst>
          </p:cNvPr>
          <p:cNvSpPr txBox="1"/>
          <p:nvPr/>
        </p:nvSpPr>
        <p:spPr>
          <a:xfrm>
            <a:off x="4039940" y="1791296"/>
            <a:ext cx="6097978" cy="426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</a:rPr>
              <a:t>100/85A gesloten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</a:rPr>
              <a:t>100/85A open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</a:rPr>
              <a:t>100/85A gesloten met </a:t>
            </a:r>
            <a:r>
              <a:rPr lang="nl-BE" sz="1400" dirty="0" err="1">
                <a:solidFill>
                  <a:srgbClr val="49585F"/>
                </a:solidFill>
                <a:latin typeface="Myriad Pro Light" panose="020B0403030403020204" pitchFamily="34" charset="0"/>
              </a:rPr>
              <a:t>vaakop</a:t>
            </a:r>
            <a:endParaRPr lang="nl-BE" sz="1400" dirty="0">
              <a:solidFill>
                <a:srgbClr val="49585F"/>
              </a:solidFill>
              <a:latin typeface="Myriad Pro Light" panose="020B04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</a:rPr>
              <a:t>100/85A gesloten met piramidekop</a:t>
            </a:r>
            <a:endParaRPr lang="nl-BE" sz="1400" dirty="0">
              <a:solidFill>
                <a:srgbClr val="49585F"/>
              </a:solidFill>
              <a:latin typeface="Myriad Pro Light" panose="020B0403030403020204" pitchFamily="34" charset="0"/>
              <a:cs typeface="Myanmar Tex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100/85 gesloten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100/85 open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100/100A gesloten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100/100 gesloten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Doorgezette </a:t>
            </a:r>
            <a:r>
              <a:rPr lang="nl-BE" sz="1400" dirty="0" err="1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paumel</a:t>
            </a: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 100/D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Veerscharnier enkel 180/1 &amp; dubbel 180/2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Universele </a:t>
            </a:r>
            <a:r>
              <a:rPr lang="nl-BE" sz="1400" dirty="0" err="1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paumel</a:t>
            </a: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 117/100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Universele </a:t>
            </a:r>
            <a:r>
              <a:rPr lang="nl-BE" sz="1400" dirty="0" err="1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paumel</a:t>
            </a: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 102/94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Niet standaard </a:t>
            </a:r>
            <a:r>
              <a:rPr lang="nl-BE" sz="1400" dirty="0" err="1">
                <a:solidFill>
                  <a:srgbClr val="49585F"/>
                </a:solidFill>
                <a:latin typeface="Myriad Pro Light" panose="020B0403030403020204" pitchFamily="34" charset="0"/>
                <a:cs typeface="Myanmar Text" panose="020B0502040204020203" pitchFamily="34" charset="0"/>
              </a:rPr>
              <a:t>paumellen</a:t>
            </a:r>
            <a:endParaRPr lang="nl-BE" sz="1400" dirty="0">
              <a:solidFill>
                <a:srgbClr val="49585F"/>
              </a:solidFill>
              <a:latin typeface="Myriad Pro Light" panose="020B040303040302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616207-4A23-D240-BC8A-6ECDD81A3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579613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Aluminium </a:t>
            </a:r>
            <a:r>
              <a:rPr lang="nl-BE" dirty="0" err="1">
                <a:solidFill>
                  <a:schemeClr val="tx2"/>
                </a:solidFill>
              </a:rPr>
              <a:t>Paumellen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199C5C-EB0A-2F41-BA89-EB63A7C5C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Voordelen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FFB215-6054-B04E-A302-4D37E0BF0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9456" y="1844824"/>
            <a:ext cx="5502983" cy="2215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Corrosiebestendig; zullen niet roesten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Nauwkeurige maatvastheid, geen speling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Grote draagkracht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Vastzittende kunststof huls  eenvoudige installatie zonder de slijtring te verliezen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Slijtvaste kunststof huls  levenslange garantie dat huls niet zal afslijten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Kunststof huls is volledig smeringsvrij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Verkrijgbaar in brede waaier van kleuren (beschikbaar in alle RAL kleuren)</a:t>
            </a:r>
          </a:p>
          <a:p>
            <a:endParaRPr lang="nl-NL" sz="1800" dirty="0"/>
          </a:p>
        </p:txBody>
      </p:sp>
      <p:pic>
        <p:nvPicPr>
          <p:cNvPr id="18" name="Afbeelding 6">
            <a:extLst>
              <a:ext uri="{FF2B5EF4-FFF2-40B4-BE49-F238E27FC236}">
                <a16:creationId xmlns:a16="http://schemas.microsoft.com/office/drawing/2014/main" id="{F2895BE0-8853-45B9-A500-4FB3212CD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946">
            <a:off x="6804063" y="2459740"/>
            <a:ext cx="4499992" cy="29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9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616207-4A23-D240-BC8A-6ECDD81A3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579613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Inox </a:t>
            </a:r>
            <a:r>
              <a:rPr lang="nl-BE" dirty="0" err="1">
                <a:solidFill>
                  <a:schemeClr val="tx2"/>
                </a:solidFill>
              </a:rPr>
              <a:t>Paumellen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199C5C-EB0A-2F41-BA89-EB63A7C5C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Types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FFB215-6054-B04E-A302-4D37E0BF0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341" y="1738047"/>
            <a:ext cx="4572000" cy="2215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80/80A gesloten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80/80A gesloten met piramidekop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89/89A gesloten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89/89A gesloten, met kogelstift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100/64A, doorgezet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100/86A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100/86A open, regelbaar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100/86A open, stijgend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100/86A open, met kogellagering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100/78A hout-metaal (+ klemstuk)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120/64A doorgezet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9585F"/>
                </a:solidFill>
              </a:rPr>
              <a:t>120/86A open</a:t>
            </a:r>
          </a:p>
        </p:txBody>
      </p:sp>
      <p:pic>
        <p:nvPicPr>
          <p:cNvPr id="18" name="Afbeelding 4">
            <a:extLst>
              <a:ext uri="{FF2B5EF4-FFF2-40B4-BE49-F238E27FC236}">
                <a16:creationId xmlns:a16="http://schemas.microsoft.com/office/drawing/2014/main" id="{BC577D4A-C51B-4CF7-8B06-8AF1B2EB0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12600" r="26501" b="24401"/>
          <a:stretch/>
        </p:blipFill>
        <p:spPr>
          <a:xfrm>
            <a:off x="7242997" y="1179820"/>
            <a:ext cx="1332831" cy="1666039"/>
          </a:xfrm>
          <a:prstGeom prst="rect">
            <a:avLst/>
          </a:prstGeom>
        </p:spPr>
      </p:pic>
      <p:pic>
        <p:nvPicPr>
          <p:cNvPr id="20" name="Afbeelding 6">
            <a:extLst>
              <a:ext uri="{FF2B5EF4-FFF2-40B4-BE49-F238E27FC236}">
                <a16:creationId xmlns:a16="http://schemas.microsoft.com/office/drawing/2014/main" id="{0DCC7274-3FA7-42A1-8F83-00B8CD01C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6220"/>
          <a:stretch/>
        </p:blipFill>
        <p:spPr>
          <a:xfrm>
            <a:off x="8645836" y="1184648"/>
            <a:ext cx="1292013" cy="1325563"/>
          </a:xfrm>
          <a:prstGeom prst="rect">
            <a:avLst/>
          </a:prstGeom>
        </p:spPr>
      </p:pic>
      <p:pic>
        <p:nvPicPr>
          <p:cNvPr id="21" name="Afbeelding 8">
            <a:extLst>
              <a:ext uri="{FF2B5EF4-FFF2-40B4-BE49-F238E27FC236}">
                <a16:creationId xmlns:a16="http://schemas.microsoft.com/office/drawing/2014/main" id="{28D4B9FB-342C-4A06-9E36-7B8DFD9ED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7" t="6549" r="13731" b="3981"/>
          <a:stretch/>
        </p:blipFill>
        <p:spPr>
          <a:xfrm>
            <a:off x="10051934" y="1179819"/>
            <a:ext cx="1388706" cy="1385090"/>
          </a:xfrm>
          <a:prstGeom prst="rect">
            <a:avLst/>
          </a:prstGeom>
        </p:spPr>
      </p:pic>
      <p:pic>
        <p:nvPicPr>
          <p:cNvPr id="22" name="Afbeelding 10">
            <a:extLst>
              <a:ext uri="{FF2B5EF4-FFF2-40B4-BE49-F238E27FC236}">
                <a16:creationId xmlns:a16="http://schemas.microsoft.com/office/drawing/2014/main" id="{5398B7A5-2318-4089-AA2E-4E408B45DB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 t="6365" r="26876" b="1248"/>
          <a:stretch/>
        </p:blipFill>
        <p:spPr>
          <a:xfrm>
            <a:off x="8652558" y="4459776"/>
            <a:ext cx="1285291" cy="1776914"/>
          </a:xfrm>
          <a:prstGeom prst="rect">
            <a:avLst/>
          </a:prstGeom>
        </p:spPr>
      </p:pic>
      <p:pic>
        <p:nvPicPr>
          <p:cNvPr id="23" name="Afbeelding 12">
            <a:extLst>
              <a:ext uri="{FF2B5EF4-FFF2-40B4-BE49-F238E27FC236}">
                <a16:creationId xmlns:a16="http://schemas.microsoft.com/office/drawing/2014/main" id="{7DE6B9BD-D57B-4BE1-B5D2-0CE583EC67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25" y="2673493"/>
            <a:ext cx="1388706" cy="1772816"/>
          </a:xfrm>
          <a:prstGeom prst="rect">
            <a:avLst/>
          </a:prstGeom>
        </p:spPr>
      </p:pic>
      <p:pic>
        <p:nvPicPr>
          <p:cNvPr id="24" name="Afbeelding 14">
            <a:extLst>
              <a:ext uri="{FF2B5EF4-FFF2-40B4-BE49-F238E27FC236}">
                <a16:creationId xmlns:a16="http://schemas.microsoft.com/office/drawing/2014/main" id="{D361D648-7391-42BC-A288-BE17BC4F49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08" y="4439318"/>
            <a:ext cx="1387065" cy="1772816"/>
          </a:xfrm>
          <a:prstGeom prst="rect">
            <a:avLst/>
          </a:prstGeom>
        </p:spPr>
      </p:pic>
      <p:pic>
        <p:nvPicPr>
          <p:cNvPr id="25" name="Afbeelding 16">
            <a:extLst>
              <a:ext uri="{FF2B5EF4-FFF2-40B4-BE49-F238E27FC236}">
                <a16:creationId xmlns:a16="http://schemas.microsoft.com/office/drawing/2014/main" id="{D82FB4BC-F8A8-449D-8C1A-15662A62E7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36" y="2654950"/>
            <a:ext cx="1285291" cy="1772816"/>
          </a:xfrm>
          <a:prstGeom prst="rect">
            <a:avLst/>
          </a:prstGeom>
        </p:spPr>
      </p:pic>
      <p:pic>
        <p:nvPicPr>
          <p:cNvPr id="26" name="Afbeelding 20">
            <a:extLst>
              <a:ext uri="{FF2B5EF4-FFF2-40B4-BE49-F238E27FC236}">
                <a16:creationId xmlns:a16="http://schemas.microsoft.com/office/drawing/2014/main" id="{43B3E826-7140-4AD6-B4EA-0762DBFB5C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r="11518" b="-28"/>
          <a:stretch/>
        </p:blipFill>
        <p:spPr>
          <a:xfrm>
            <a:off x="7185812" y="2947833"/>
            <a:ext cx="1346325" cy="1224136"/>
          </a:xfrm>
          <a:prstGeom prst="rect">
            <a:avLst/>
          </a:prstGeom>
        </p:spPr>
      </p:pic>
      <p:pic>
        <p:nvPicPr>
          <p:cNvPr id="27" name="Afbeelding 22">
            <a:extLst>
              <a:ext uri="{FF2B5EF4-FFF2-40B4-BE49-F238E27FC236}">
                <a16:creationId xmlns:a16="http://schemas.microsoft.com/office/drawing/2014/main" id="{D755D74D-E20B-4CF1-A157-8F6E98EE6E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21651" r="26900" b="27950"/>
          <a:stretch/>
        </p:blipFill>
        <p:spPr>
          <a:xfrm>
            <a:off x="10035199" y="4447438"/>
            <a:ext cx="1677425" cy="17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8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616207-4A23-D240-BC8A-6ECDD81A3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2"/>
            <a:ext cx="5796136" cy="7970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Inox </a:t>
            </a:r>
            <a:r>
              <a:rPr lang="nl-BE" dirty="0" err="1">
                <a:solidFill>
                  <a:schemeClr val="tx2"/>
                </a:solidFill>
              </a:rPr>
              <a:t>Paumellen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199C5C-EB0A-2F41-BA89-EB63A7C5C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3200" dirty="0">
                <a:solidFill>
                  <a:schemeClr val="tx2"/>
                </a:solidFill>
              </a:rPr>
              <a:t>Voordelen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FFB215-6054-B04E-A302-4D37E0BF0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9456" y="1844824"/>
            <a:ext cx="5502983" cy="3456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Vastklemmende bi-materiaal slijtring </a:t>
            </a:r>
            <a:br>
              <a:rPr lang="nl-NL" sz="1800" dirty="0">
                <a:solidFill>
                  <a:srgbClr val="49585F"/>
                </a:solidFill>
              </a:rPr>
            </a:br>
            <a:r>
              <a:rPr lang="nl-NL" sz="1800" dirty="0">
                <a:solidFill>
                  <a:srgbClr val="49585F"/>
                </a:solidFill>
              </a:rPr>
              <a:t>=&gt; eenvoudige installatie zonder de ring te verliezen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Slijtring in dezelfde afwerking als de rest van paumelle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Volledig smeringsvrij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Beschikbaar in zowel bleddikte 2,5 mm als 3,5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49585F"/>
                </a:solidFill>
              </a:rPr>
              <a:t>Standaard inox paumelle heeft een knoop van 12 mm</a:t>
            </a:r>
            <a:br>
              <a:rPr lang="nl-NL" sz="1800" dirty="0">
                <a:solidFill>
                  <a:srgbClr val="49585F"/>
                </a:solidFill>
              </a:rPr>
            </a:br>
            <a:r>
              <a:rPr lang="nl-NL" sz="1800" dirty="0">
                <a:solidFill>
                  <a:srgbClr val="49585F"/>
                </a:solidFill>
              </a:rPr>
              <a:t>=&gt;  elegant &amp; esthetisch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3CC21-3B14-4913-96CC-5A55C491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593" y="1171284"/>
            <a:ext cx="5201397" cy="49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7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082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ARLU">
      <a:dk1>
        <a:srgbClr val="000000"/>
      </a:dk1>
      <a:lt1>
        <a:srgbClr val="FFFFFF"/>
      </a:lt1>
      <a:dk2>
        <a:srgbClr val="786E64"/>
      </a:dk2>
      <a:lt2>
        <a:srgbClr val="FFFFFF"/>
      </a:lt2>
      <a:accent1>
        <a:srgbClr val="958241"/>
      </a:accent1>
      <a:accent2>
        <a:srgbClr val="786E64"/>
      </a:accent2>
      <a:accent3>
        <a:srgbClr val="000000"/>
      </a:accent3>
      <a:accent4>
        <a:srgbClr val="776E64"/>
      </a:accent4>
      <a:accent5>
        <a:srgbClr val="000000"/>
      </a:accent5>
      <a:accent6>
        <a:srgbClr val="717370"/>
      </a:accent6>
      <a:hlink>
        <a:srgbClr val="958241"/>
      </a:hlink>
      <a:folHlink>
        <a:srgbClr val="9582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3AD5C673816438241FAF65DD95CE6" ma:contentTypeVersion="13" ma:contentTypeDescription="Create a new document." ma:contentTypeScope="" ma:versionID="33c3e07b9e3753c1f7b9a99cde3209a8">
  <xsd:schema xmlns:xsd="http://www.w3.org/2001/XMLSchema" xmlns:xs="http://www.w3.org/2001/XMLSchema" xmlns:p="http://schemas.microsoft.com/office/2006/metadata/properties" xmlns:ns3="c21a76e2-17e3-4909-9d7e-0748562f229c" xmlns:ns4="b7a7b8ff-060d-4580-b70f-4a856d81186f" targetNamespace="http://schemas.microsoft.com/office/2006/metadata/properties" ma:root="true" ma:fieldsID="259978a80d5fba732772cccbc9ec73aa" ns3:_="" ns4:_="">
    <xsd:import namespace="c21a76e2-17e3-4909-9d7e-0748562f229c"/>
    <xsd:import namespace="b7a7b8ff-060d-4580-b70f-4a856d8118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a76e2-17e3-4909-9d7e-0748562f22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b8ff-060d-4580-b70f-4a856d81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A2691-E0E6-4EDA-A6D9-C04C2692DD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FDC9AE-05E5-48EF-881C-205A42328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a76e2-17e3-4909-9d7e-0748562f229c"/>
    <ds:schemaRef ds:uri="b7a7b8ff-060d-4580-b70f-4a856d811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30ABB-DBFE-4C38-85C0-C14B84C18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Kantoorthema</vt:lpstr>
      <vt:lpstr>Aangepast ontwerp</vt:lpstr>
      <vt:lpstr>PowerPoint Presentation</vt:lpstr>
      <vt:lpstr>Paumelles</vt:lpstr>
      <vt:lpstr>Aluminium Paumellen</vt:lpstr>
      <vt:lpstr>Aluminium Paumellen</vt:lpstr>
      <vt:lpstr>Inox Paumellen</vt:lpstr>
      <vt:lpstr>Inox Paumellen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lie@vandekerckhove-devos.com</dc:creator>
  <cp:lastModifiedBy>Gert Jooris</cp:lastModifiedBy>
  <cp:revision>34</cp:revision>
  <dcterms:created xsi:type="dcterms:W3CDTF">2020-06-30T07:18:02Z</dcterms:created>
  <dcterms:modified xsi:type="dcterms:W3CDTF">2022-01-13T07:50:43Z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0x0101005373AD5C673816438241FAF65DD95CE6</vt:lpwstr>
  </property>
</Properties>
</file>