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82" r:id="rId5"/>
  </p:sldMasterIdLst>
  <p:notesMasterIdLst>
    <p:notesMasterId r:id="rId17"/>
  </p:notesMasterIdLst>
  <p:sldIdLst>
    <p:sldId id="256" r:id="rId6"/>
    <p:sldId id="257" r:id="rId7"/>
    <p:sldId id="1093" r:id="rId8"/>
    <p:sldId id="1094" r:id="rId9"/>
    <p:sldId id="1095" r:id="rId10"/>
    <p:sldId id="1096" r:id="rId11"/>
    <p:sldId id="1097" r:id="rId12"/>
    <p:sldId id="979" r:id="rId13"/>
    <p:sldId id="1237" r:id="rId14"/>
    <p:sldId id="34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69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8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9"/>
    <p:restoredTop sz="86468"/>
  </p:normalViewPr>
  <p:slideViewPr>
    <p:cSldViewPr snapToObjects="1" showGuides="1">
      <p:cViewPr varScale="1">
        <p:scale>
          <a:sx n="98" d="100"/>
          <a:sy n="98" d="100"/>
        </p:scale>
        <p:origin x="1422" y="96"/>
      </p:cViewPr>
      <p:guideLst>
        <p:guide orient="horz" pos="4110"/>
        <p:guide pos="69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60" d="100"/>
          <a:sy n="160" d="100"/>
        </p:scale>
        <p:origin x="556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22986-4E5E-4040-A3D8-29298BA5251E}" type="datetimeFigureOut">
              <a:rPr lang="nl-BE" smtClean="0"/>
              <a:t>24/11/2020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34DA1-02DD-564D-ADCD-4E01015B6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184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rgbClr val="968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19816EC-C123-BD40-8D68-2170C55C6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6000" y="549000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0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F5E1EAA-DCBB-8E4F-8DC2-66A928511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00" y="-458440"/>
            <a:ext cx="381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7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590354-2806-8143-830E-DA7DBC52C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208" y="2397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500" kern="200" spc="1000" baseline="0">
                <a:solidFill>
                  <a:srgbClr val="96824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nl-NL" dirty="0"/>
              <a:t>HOOFDTITEL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74EFBB5-92C0-604F-8437-9A30E7DA5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598" y="5525233"/>
            <a:ext cx="1676400" cy="1676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5E1EAA-DCBB-8E4F-8DC2-66A9285117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000" y="-458440"/>
            <a:ext cx="381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13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270F02D-0CD7-0744-BD35-3C8C03AC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002453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Myriad Pro Light" panose="020B0403030403020204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A2C0CC3-D831-1049-B339-5EFD915B3124}"/>
              </a:ext>
            </a:extLst>
          </p:cNvPr>
          <p:cNvSpPr/>
          <p:nvPr userDrawn="1"/>
        </p:nvSpPr>
        <p:spPr>
          <a:xfrm>
            <a:off x="10024536" y="0"/>
            <a:ext cx="216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6483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7E2D636-3143-C04E-8A3A-68C5877DA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6000" y="549000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4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C6DAA-3B1A-4684-938B-17177239A1F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336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755E3C4-6F55-7445-978E-9274E665E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6634"/>
            <a:ext cx="4572000" cy="797039"/>
          </a:xfrm>
          <a:prstGeom prst="rect">
            <a:avLst/>
          </a:prstGeom>
        </p:spPr>
        <p:txBody>
          <a:bodyPr anchor="b"/>
          <a:lstStyle>
            <a:lvl1pPr algn="l">
              <a:defRPr sz="3000" b="0" i="0" spc="450">
                <a:latin typeface="Myriad Pro Light" panose="020B0403030403020204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HOOFDTITEL</a:t>
            </a:r>
            <a:endParaRPr lang="nl-BE" dirty="0"/>
          </a:p>
        </p:txBody>
      </p:sp>
      <p:sp>
        <p:nvSpPr>
          <p:cNvPr id="10" name="Tijdelijke aanduiding voor tekst 30">
            <a:extLst>
              <a:ext uri="{FF2B5EF4-FFF2-40B4-BE49-F238E27FC236}">
                <a16:creationId xmlns:a16="http://schemas.microsoft.com/office/drawing/2014/main" id="{73A03119-A3A2-CC43-90F4-4E401A5BC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919668"/>
            <a:ext cx="4572000" cy="503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spc="225">
                <a:latin typeface="Myriad Pro Light" panose="020B0403030403020204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821C8C7-29CE-8941-B5D1-574FBC858BB7}"/>
              </a:ext>
            </a:extLst>
          </p:cNvPr>
          <p:cNvSpPr txBox="1"/>
          <p:nvPr/>
        </p:nvSpPr>
        <p:spPr>
          <a:xfrm>
            <a:off x="11323474" y="6225538"/>
            <a:ext cx="513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9AC8C05-72D0-F148-9C98-84C86C9D7F3D}" type="slidenum">
              <a:rPr lang="nl-BE" sz="1500" smtClean="0">
                <a:solidFill>
                  <a:srgbClr val="968241"/>
                </a:solidFill>
              </a:rPr>
              <a:t>‹nr.›</a:t>
            </a:fld>
            <a:endParaRPr lang="nl-BE" sz="1500" dirty="0">
              <a:solidFill>
                <a:srgbClr val="968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  <p15:guide id="2" pos="137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270F02D-0CD7-0744-BD35-3C8C03AC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492" y="0"/>
            <a:ext cx="416904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Myriad Pro Light" panose="020B0403030403020204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755E3C4-6F55-7445-978E-9274E665E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6632"/>
            <a:ext cx="4572000" cy="797039"/>
          </a:xfrm>
          <a:prstGeom prst="rect">
            <a:avLst/>
          </a:prstGeom>
        </p:spPr>
        <p:txBody>
          <a:bodyPr anchor="ctr" anchorCtr="0"/>
          <a:lstStyle>
            <a:lvl1pPr algn="l">
              <a:defRPr sz="3300" b="0" i="0" spc="600">
                <a:latin typeface="Myriad Pro Light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HOOFDTITEL</a:t>
            </a:r>
            <a:endParaRPr lang="nl-BE" dirty="0"/>
          </a:p>
        </p:txBody>
      </p:sp>
      <p:sp>
        <p:nvSpPr>
          <p:cNvPr id="10" name="Tijdelijke aanduiding voor tekst 30">
            <a:extLst>
              <a:ext uri="{FF2B5EF4-FFF2-40B4-BE49-F238E27FC236}">
                <a16:creationId xmlns:a16="http://schemas.microsoft.com/office/drawing/2014/main" id="{73A03119-A3A2-CC43-90F4-4E401A5BC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919666"/>
            <a:ext cx="4572000" cy="503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spc="300">
                <a:latin typeface="Myriad Pro Light" panose="020B0403030403020204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8D371F8E-EB64-DB43-A1BE-ED3D9C0FE5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1844824"/>
            <a:ext cx="4572000" cy="221562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Myriad Pro Light" panose="020B0403030403020204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</a:t>
            </a:r>
            <a:r>
              <a:rPr lang="nl-NL" dirty="0"/>
              <a:t>  </a:t>
            </a:r>
            <a:r>
              <a:rPr lang="nl-NL" dirty="0" err="1"/>
              <a:t>tetuer</a:t>
            </a:r>
            <a:r>
              <a:rPr lang="nl-NL" dirty="0"/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nonu</a:t>
            </a:r>
            <a:r>
              <a:rPr lang="nl-NL" dirty="0"/>
              <a:t> </a:t>
            </a:r>
            <a:r>
              <a:rPr lang="nl-NL" dirty="0" err="1"/>
              <a:t>mmy</a:t>
            </a:r>
            <a:r>
              <a:rPr lang="nl-NL" dirty="0"/>
              <a:t> </a:t>
            </a:r>
            <a:r>
              <a:rPr lang="nl-NL" dirty="0" err="1"/>
              <a:t>nibh</a:t>
            </a:r>
            <a:r>
              <a:rPr lang="nl-NL" dirty="0"/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/>
              <a:t>Tincidunt</a:t>
            </a:r>
            <a:r>
              <a:rPr lang="nl-NL" dirty="0"/>
              <a:t> ut </a:t>
            </a:r>
            <a:r>
              <a:rPr lang="nl-NL" dirty="0" err="1"/>
              <a:t>laoreet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821C8C7-29CE-8941-B5D1-574FBC858BB7}"/>
              </a:ext>
            </a:extLst>
          </p:cNvPr>
          <p:cNvSpPr txBox="1"/>
          <p:nvPr userDrawn="1"/>
        </p:nvSpPr>
        <p:spPr>
          <a:xfrm>
            <a:off x="11323474" y="6225536"/>
            <a:ext cx="620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9AC8C05-72D0-F148-9C98-84C86C9D7F3D}" type="slidenum">
              <a:rPr lang="nl-BE" sz="2000" smtClean="0">
                <a:solidFill>
                  <a:srgbClr val="968241"/>
                </a:solidFill>
              </a:rPr>
              <a:t>‹nr.›</a:t>
            </a:fld>
            <a:endParaRPr lang="nl-BE" sz="2000" dirty="0">
              <a:solidFill>
                <a:srgbClr val="968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0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3099C-6ABB-394A-BA12-AFF59DDCF1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6632"/>
            <a:ext cx="4572000" cy="797039"/>
          </a:xfrm>
          <a:prstGeom prst="rect">
            <a:avLst/>
          </a:prstGeom>
        </p:spPr>
        <p:txBody>
          <a:bodyPr anchor="ctr" anchorCtr="0"/>
          <a:lstStyle>
            <a:lvl1pPr algn="l">
              <a:defRPr sz="3300" b="0" i="0" spc="600">
                <a:latin typeface="Myriad Pro Light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HOOFDTITEL</a:t>
            </a:r>
            <a:endParaRPr lang="nl-BE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270F02D-0CD7-0744-BD35-3C8C03AC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492" y="0"/>
            <a:ext cx="416904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F21CC0D2-8D18-8C4A-82BD-7B6F36EDE6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844824"/>
            <a:ext cx="4572000" cy="22156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>
                <a:latin typeface="Myriad Pro Light" panose="020B0403030403020204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</a:t>
            </a:r>
            <a:r>
              <a:rPr lang="nl-NL" dirty="0"/>
              <a:t>  </a:t>
            </a:r>
            <a:r>
              <a:rPr lang="nl-NL" dirty="0" err="1"/>
              <a:t>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nonu</a:t>
            </a:r>
            <a:r>
              <a:rPr lang="nl-NL" dirty="0"/>
              <a:t> </a:t>
            </a:r>
            <a:r>
              <a:rPr lang="nl-NL" dirty="0" err="1"/>
              <a:t>mmy</a:t>
            </a:r>
            <a:r>
              <a:rPr lang="nl-NL" dirty="0"/>
              <a:t> </a:t>
            </a:r>
            <a:r>
              <a:rPr lang="nl-NL" dirty="0" err="1"/>
              <a:t>nibh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tincidunt</a:t>
            </a:r>
            <a:r>
              <a:rPr lang="nl-NL" dirty="0"/>
              <a:t> ut </a:t>
            </a:r>
            <a:r>
              <a:rPr lang="nl-NL" dirty="0" err="1"/>
              <a:t>laoreet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erat</a:t>
            </a:r>
            <a:r>
              <a:rPr lang="nl-NL" dirty="0"/>
              <a:t> </a:t>
            </a:r>
            <a:r>
              <a:rPr lang="nl-NL" dirty="0" err="1"/>
              <a:t>volutpat</a:t>
            </a:r>
            <a:r>
              <a:rPr lang="nl-NL" dirty="0"/>
              <a:t>. Ut </a:t>
            </a:r>
            <a:r>
              <a:rPr lang="nl-NL" dirty="0" err="1"/>
              <a:t>wisi</a:t>
            </a:r>
            <a:r>
              <a:rPr lang="nl-NL" dirty="0"/>
              <a:t>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, </a:t>
            </a:r>
            <a:r>
              <a:rPr lang="nl-NL" dirty="0" err="1"/>
              <a:t>consectetuer</a:t>
            </a:r>
            <a:r>
              <a:rPr lang="nl-NL" dirty="0"/>
              <a:t> </a:t>
            </a:r>
          </a:p>
        </p:txBody>
      </p:sp>
      <p:sp>
        <p:nvSpPr>
          <p:cNvPr id="34" name="Tijdelijke aanduiding voor tekst 30">
            <a:extLst>
              <a:ext uri="{FF2B5EF4-FFF2-40B4-BE49-F238E27FC236}">
                <a16:creationId xmlns:a16="http://schemas.microsoft.com/office/drawing/2014/main" id="{34EF39E2-1E1A-5447-AE0D-3411DF782E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919666"/>
            <a:ext cx="4572000" cy="503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spc="300">
                <a:latin typeface="Myriad Pro Ligh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DA1AD92-1AA0-8643-9159-9F963CDC1B91}"/>
              </a:ext>
            </a:extLst>
          </p:cNvPr>
          <p:cNvSpPr txBox="1"/>
          <p:nvPr userDrawn="1"/>
        </p:nvSpPr>
        <p:spPr>
          <a:xfrm>
            <a:off x="11323474" y="6225536"/>
            <a:ext cx="620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9AC8C05-72D0-F148-9C98-84C86C9D7F3D}" type="slidenum">
              <a:rPr lang="nl-BE" sz="2000" smtClean="0">
                <a:solidFill>
                  <a:srgbClr val="968241"/>
                </a:solidFill>
              </a:rPr>
              <a:t>‹nr.›</a:t>
            </a:fld>
            <a:endParaRPr lang="nl-BE" sz="2000" dirty="0">
              <a:solidFill>
                <a:srgbClr val="968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65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102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3099C-6ABB-394A-BA12-AFF59DDCF1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6632"/>
            <a:ext cx="4572000" cy="797039"/>
          </a:xfrm>
          <a:prstGeom prst="rect">
            <a:avLst/>
          </a:prstGeom>
        </p:spPr>
        <p:txBody>
          <a:bodyPr anchor="ctr" anchorCtr="0"/>
          <a:lstStyle>
            <a:lvl1pPr algn="l">
              <a:defRPr sz="3300" b="0" i="0" spc="600">
                <a:latin typeface="Myriad Pro Light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HOOFDTITEL</a:t>
            </a:r>
            <a:endParaRPr lang="nl-BE" dirty="0"/>
          </a:p>
        </p:txBody>
      </p:sp>
      <p:sp>
        <p:nvSpPr>
          <p:cNvPr id="34" name="Tijdelijke aanduiding voor tekst 30">
            <a:extLst>
              <a:ext uri="{FF2B5EF4-FFF2-40B4-BE49-F238E27FC236}">
                <a16:creationId xmlns:a16="http://schemas.microsoft.com/office/drawing/2014/main" id="{34EF39E2-1E1A-5447-AE0D-3411DF782E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919666"/>
            <a:ext cx="4572000" cy="503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spc="300">
                <a:latin typeface="Myriad Pro Ligh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DA1AD92-1AA0-8643-9159-9F963CDC1B91}"/>
              </a:ext>
            </a:extLst>
          </p:cNvPr>
          <p:cNvSpPr txBox="1"/>
          <p:nvPr userDrawn="1"/>
        </p:nvSpPr>
        <p:spPr>
          <a:xfrm>
            <a:off x="11323474" y="6225536"/>
            <a:ext cx="620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9AC8C05-72D0-F148-9C98-84C86C9D7F3D}" type="slidenum">
              <a:rPr lang="nl-BE" sz="2000" smtClean="0">
                <a:solidFill>
                  <a:srgbClr val="968241"/>
                </a:solidFill>
              </a:rPr>
              <a:t>‹nr.›</a:t>
            </a:fld>
            <a:endParaRPr lang="nl-BE" sz="2000" dirty="0">
              <a:solidFill>
                <a:srgbClr val="968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5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5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7" r:id="rId2"/>
    <p:sldLayoutId id="2147483685" r:id="rId3"/>
    <p:sldLayoutId id="2147483673" r:id="rId4"/>
    <p:sldLayoutId id="2147483689" r:id="rId5"/>
    <p:sldLayoutId id="214748369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105869-9AC5-0945-9DC0-338AF344BB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6000" y="-458440"/>
            <a:ext cx="38100" cy="1727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CCC118A-56C1-E944-9E03-6ADAD99597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15480" y="55296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3" r:id="rId2"/>
    <p:sldLayoutId id="2147483687" r:id="rId3"/>
    <p:sldLayoutId id="214748368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10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4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0C922-95E1-425F-9550-4F8CE52B1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9620" b="11795"/>
          <a:stretch/>
        </p:blipFill>
        <p:spPr>
          <a:xfrm>
            <a:off x="8076254" y="4775839"/>
            <a:ext cx="2575727" cy="2054982"/>
          </a:xfrm>
          <a:prstGeom prst="rect">
            <a:avLst/>
          </a:prstGeom>
        </p:spPr>
      </p:pic>
      <p:pic>
        <p:nvPicPr>
          <p:cNvPr id="5122" name="Picture 2" descr="E:\Neo visuels\bevestigingsbakje invisible 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40" y="4897262"/>
            <a:ext cx="2006932" cy="19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E:\Neo visuels\invisible neo M6 brandkit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43" y="1431637"/>
            <a:ext cx="2093780" cy="19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6636070" y="4526618"/>
            <a:ext cx="3611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Bevestigingsplaat voor dunne deurkaders, met opdikplaatjes</a:t>
            </a:r>
          </a:p>
        </p:txBody>
      </p:sp>
      <p:sp>
        <p:nvSpPr>
          <p:cNvPr id="10" name="Rechthoek 9"/>
          <p:cNvSpPr/>
          <p:nvPr/>
        </p:nvSpPr>
        <p:spPr>
          <a:xfrm>
            <a:off x="6839764" y="1621843"/>
            <a:ext cx="7970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BE" sz="1400" dirty="0" err="1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Brandkit</a:t>
            </a:r>
            <a:endParaRPr lang="nl-BE" dirty="0">
              <a:latin typeface="Myriad Pro Light" panose="020B0403030403020204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1944625" y="4526618"/>
            <a:ext cx="18485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BE" sz="1400" dirty="0" err="1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Bevestiginsbakje</a:t>
            </a:r>
            <a:r>
              <a:rPr lang="nl-BE" sz="1400" dirty="0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 voor </a:t>
            </a:r>
          </a:p>
          <a:p>
            <a:r>
              <a:rPr lang="nl-BE" sz="1400" dirty="0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stalen/</a:t>
            </a:r>
            <a:r>
              <a:rPr lang="nl-BE" sz="1400" dirty="0" err="1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rvs</a:t>
            </a:r>
            <a:r>
              <a:rPr lang="nl-BE" sz="1400" dirty="0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 deurkaders</a:t>
            </a:r>
            <a:endParaRPr lang="nl-BE" dirty="0">
              <a:latin typeface="Myriad Pro Light" panose="020B0403030403020204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E060476-8EA6-4634-A7F7-AD04CFCC9C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r="3196" b="9749"/>
          <a:stretch/>
        </p:blipFill>
        <p:spPr>
          <a:xfrm>
            <a:off x="3182236" y="1678216"/>
            <a:ext cx="2552828" cy="237390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873839" y="1576012"/>
            <a:ext cx="19942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BE" sz="1400" dirty="0">
                <a:solidFill>
                  <a:srgbClr val="000000"/>
                </a:solidFill>
                <a:latin typeface="Myriad Pro Light" panose="020B0403030403020204"/>
                <a:cs typeface="Arial" pitchFamily="34" charset="0"/>
              </a:rPr>
              <a:t>Universeel freessjabloon</a:t>
            </a:r>
            <a:endParaRPr lang="nl-BE" dirty="0">
              <a:latin typeface="Myriad Pro Light" panose="020B0403030403020204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FDCDA1-453B-4ADC-85F6-87EB3558F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47" y="2965424"/>
            <a:ext cx="1536444" cy="108670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02F13D8-E78E-437C-BEE2-4A8E86883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17" y="2131876"/>
            <a:ext cx="1749227" cy="1164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3F10AC-5817-4C2B-961F-A15865A9F0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6382098" y="5589277"/>
            <a:ext cx="1874179" cy="11979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16D697-5DE3-455C-BF4C-80706DACC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>
                <a:solidFill>
                  <a:schemeClr val="tx2"/>
                </a:solidFill>
              </a:rPr>
              <a:t>invisible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 err="1">
                <a:solidFill>
                  <a:schemeClr val="tx2"/>
                </a:solidFill>
              </a:rPr>
              <a:t>neo</a:t>
            </a:r>
            <a:endParaRPr lang="en-BE" dirty="0">
              <a:solidFill>
                <a:schemeClr val="tx2"/>
              </a:solidFill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2714B3A-3875-4CEB-998B-BC0D313B55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2400" dirty="0">
                <a:solidFill>
                  <a:schemeClr val="tx2"/>
                </a:solidFill>
              </a:rPr>
              <a:t>Accessoires</a:t>
            </a:r>
            <a:endParaRPr lang="en-B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0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9CC9F-88EF-9B45-B9FA-3CCB107D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invisible</a:t>
            </a:r>
            <a:r>
              <a:rPr lang="nl-BE" dirty="0"/>
              <a:t> </a:t>
            </a:r>
            <a:r>
              <a:rPr lang="nl-BE" dirty="0" err="1"/>
              <a:t>neo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968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35C77A00-51CB-49C8-AD1B-62414C1FC6D6}"/>
              </a:ext>
            </a:extLst>
          </p:cNvPr>
          <p:cNvSpPr txBox="1">
            <a:spLocks/>
          </p:cNvSpPr>
          <p:nvPr/>
        </p:nvSpPr>
        <p:spPr>
          <a:xfrm>
            <a:off x="1676400" y="183689"/>
            <a:ext cx="4572000" cy="797039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spc="450">
                <a:solidFill>
                  <a:schemeClr val="tx1"/>
                </a:solidFill>
                <a:latin typeface="Myriad Pro Light" panose="020B040303040302020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pic>
        <p:nvPicPr>
          <p:cNvPr id="32" name="Picture 3" descr="C:\Documents and Settings\geeck.RENSON\My Documents\Argentalu\Argenta - marketing\RED DOT award\2000px-Reddot_design_award_logo_svg.png">
            <a:extLst>
              <a:ext uri="{FF2B5EF4-FFF2-40B4-BE49-F238E27FC236}">
                <a16:creationId xmlns:a16="http://schemas.microsoft.com/office/drawing/2014/main" id="{81F557A6-09C8-4E3B-98DD-E23D2933F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90" y="2276872"/>
            <a:ext cx="1800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A70AE71B-EA38-4A84-A0B1-1FD6F7916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41" y="3933056"/>
            <a:ext cx="2016000" cy="1008000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0DFE76CE-E11E-4B21-9F88-57949E4C6573}"/>
              </a:ext>
            </a:extLst>
          </p:cNvPr>
          <p:cNvSpPr txBox="1"/>
          <p:nvPr/>
        </p:nvSpPr>
        <p:spPr>
          <a:xfrm>
            <a:off x="3422605" y="6042438"/>
            <a:ext cx="534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Myriad Pro Light" panose="020B0403030403020204"/>
                <a:cs typeface="Arial" pitchFamily="34" charset="0"/>
              </a:rPr>
              <a:t>Hét </a:t>
            </a:r>
            <a:r>
              <a:rPr lang="de-DE" sz="2400" b="1" dirty="0" err="1">
                <a:latin typeface="Myriad Pro Light" panose="020B0403030403020204"/>
                <a:cs typeface="Arial" pitchFamily="34" charset="0"/>
              </a:rPr>
              <a:t>onzichtbare</a:t>
            </a:r>
            <a:r>
              <a:rPr lang="de-DE" sz="2400" b="1" dirty="0">
                <a:latin typeface="Myriad Pro Light" panose="020B0403030403020204"/>
                <a:cs typeface="Arial" pitchFamily="34" charset="0"/>
              </a:rPr>
              <a:t> design </a:t>
            </a:r>
            <a:r>
              <a:rPr lang="de-DE" sz="2400" b="1" dirty="0" err="1">
                <a:latin typeface="Myriad Pro Light" panose="020B0403030403020204"/>
                <a:cs typeface="Arial" pitchFamily="34" charset="0"/>
              </a:rPr>
              <a:t>scharnier</a:t>
            </a:r>
            <a:endParaRPr lang="de-DE" sz="2400" b="1" dirty="0">
              <a:latin typeface="Myriad Pro Light" panose="020B0403030403020204"/>
              <a:cs typeface="Arial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417415-2F24-4415-9922-C4C4AB7894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9"/>
          <a:stretch/>
        </p:blipFill>
        <p:spPr>
          <a:xfrm>
            <a:off x="3520210" y="1171323"/>
            <a:ext cx="545638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35C77A00-51CB-49C8-AD1B-62414C1FC6D6}"/>
              </a:ext>
            </a:extLst>
          </p:cNvPr>
          <p:cNvSpPr txBox="1">
            <a:spLocks/>
          </p:cNvSpPr>
          <p:nvPr/>
        </p:nvSpPr>
        <p:spPr>
          <a:xfrm>
            <a:off x="1676400" y="183689"/>
            <a:ext cx="4572000" cy="797039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spc="450">
                <a:solidFill>
                  <a:schemeClr val="tx1"/>
                </a:solidFill>
                <a:latin typeface="Myriad Pro Light" panose="020B040303040302020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sp>
        <p:nvSpPr>
          <p:cNvPr id="7" name="Rechthoek 11">
            <a:extLst>
              <a:ext uri="{FF2B5EF4-FFF2-40B4-BE49-F238E27FC236}">
                <a16:creationId xmlns:a16="http://schemas.microsoft.com/office/drawing/2014/main" id="{13DB5A4B-0F85-4625-975C-43DF9BDB39A0}"/>
              </a:ext>
            </a:extLst>
          </p:cNvPr>
          <p:cNvSpPr/>
          <p:nvPr/>
        </p:nvSpPr>
        <p:spPr>
          <a:xfrm>
            <a:off x="1919784" y="1452279"/>
            <a:ext cx="5256584" cy="280076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fr-FR" sz="1600" dirty="0">
                <a:latin typeface="Myriad Pro Light" panose="020B0403030403020204"/>
                <a:cs typeface="Helvetica" pitchFamily="34" charset="0"/>
              </a:rPr>
              <a:t>Pure en </a:t>
            </a:r>
            <a:r>
              <a:rPr lang="fr-FR" sz="1600" dirty="0" err="1">
                <a:latin typeface="Myriad Pro Light" panose="020B0403030403020204"/>
                <a:cs typeface="Helvetica" pitchFamily="34" charset="0"/>
              </a:rPr>
              <a:t>hoogstaande</a:t>
            </a:r>
            <a:r>
              <a:rPr lang="fr-FR" sz="1600" dirty="0">
                <a:latin typeface="Myriad Pro Light" panose="020B0403030403020204"/>
                <a:cs typeface="Helvetica" pitchFamily="34" charset="0"/>
              </a:rPr>
              <a:t> </a:t>
            </a:r>
            <a:r>
              <a:rPr lang="fr-FR" sz="1600" dirty="0" err="1">
                <a:latin typeface="Myriad Pro Light" panose="020B0403030403020204"/>
                <a:cs typeface="Helvetica" pitchFamily="34" charset="0"/>
              </a:rPr>
              <a:t>vormgeving</a:t>
            </a:r>
            <a:r>
              <a:rPr lang="fr-FR" sz="1600" dirty="0">
                <a:latin typeface="Myriad Pro Light" panose="020B0403030403020204"/>
                <a:cs typeface="Helvetica" pitchFamily="34" charset="0"/>
              </a:rPr>
              <a:t> </a:t>
            </a:r>
          </a:p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nl-BE" sz="1600" dirty="0">
                <a:latin typeface="Myriad Pro Light" panose="020B0403030403020204"/>
                <a:cs typeface="Helvetica" pitchFamily="34" charset="0"/>
              </a:rPr>
              <a:t>Geen zichtbare schroeven</a:t>
            </a:r>
          </a:p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fr-FR" sz="1600" dirty="0" err="1">
                <a:latin typeface="Myriad Pro Light" panose="020B0403030403020204"/>
                <a:cs typeface="Helvetica" pitchFamily="34" charset="0"/>
              </a:rPr>
              <a:t>Beschikbaar</a:t>
            </a:r>
            <a:r>
              <a:rPr lang="fr-FR" sz="1600" dirty="0">
                <a:latin typeface="Myriad Pro Light" panose="020B0403030403020204"/>
                <a:cs typeface="Helvetica" pitchFamily="34" charset="0"/>
              </a:rPr>
              <a:t> in </a:t>
            </a:r>
            <a:r>
              <a:rPr lang="fr-FR" sz="1600" dirty="0" err="1">
                <a:latin typeface="Myriad Pro Light" panose="020B0403030403020204"/>
                <a:cs typeface="Helvetica" pitchFamily="34" charset="0"/>
              </a:rPr>
              <a:t>verschillende</a:t>
            </a:r>
            <a:r>
              <a:rPr lang="fr-FR" sz="1600" dirty="0">
                <a:latin typeface="Myriad Pro Light" panose="020B0403030403020204"/>
                <a:cs typeface="Helvetica" pitchFamily="34" charset="0"/>
              </a:rPr>
              <a:t> </a:t>
            </a:r>
            <a:r>
              <a:rPr lang="fr-FR" sz="1600" dirty="0" err="1">
                <a:latin typeface="Myriad Pro Light" panose="020B0403030403020204"/>
                <a:cs typeface="Helvetica" pitchFamily="34" charset="0"/>
              </a:rPr>
              <a:t>afwerkingen</a:t>
            </a:r>
            <a:endParaRPr lang="fr-FR" sz="1600" dirty="0">
              <a:latin typeface="Myriad Pro Light" panose="020B0403030403020204"/>
              <a:cs typeface="Helvetica" pitchFamily="34" charset="0"/>
            </a:endParaRPr>
          </a:p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nl-BE" sz="1600" dirty="0">
                <a:latin typeface="Myriad Pro Light" panose="020B0403030403020204"/>
                <a:cs typeface="Helvetica" pitchFamily="34" charset="0"/>
              </a:rPr>
              <a:t>Openingshoek van 180°</a:t>
            </a:r>
          </a:p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nl-BE" sz="1600" dirty="0">
                <a:latin typeface="Myriad Pro Light" panose="020B0403030403020204"/>
                <a:cs typeface="Helvetica" pitchFamily="34" charset="0"/>
              </a:rPr>
              <a:t>Universeel: voor linkse en rechtse deuren</a:t>
            </a:r>
          </a:p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nl-BE" sz="1600" dirty="0">
                <a:latin typeface="Myriad Pro Light" panose="020B0403030403020204"/>
                <a:cs typeface="Helvetica" pitchFamily="34" charset="0"/>
              </a:rPr>
              <a:t>“Easy-</a:t>
            </a:r>
            <a:r>
              <a:rPr lang="nl-BE" sz="1600" dirty="0" err="1">
                <a:latin typeface="Myriad Pro Light" panose="020B0403030403020204"/>
                <a:cs typeface="Helvetica" pitchFamily="34" charset="0"/>
              </a:rPr>
              <a:t>Hook</a:t>
            </a:r>
            <a:r>
              <a:rPr lang="nl-BE" sz="1600" dirty="0">
                <a:latin typeface="Myriad Pro Light" panose="020B0403030403020204"/>
                <a:cs typeface="Helvetica" pitchFamily="34" charset="0"/>
              </a:rPr>
              <a:t>”: plaatsing en 3D-regeling door 1 persoon</a:t>
            </a:r>
          </a:p>
          <a:p>
            <a:pPr marL="360363" lvl="2" indent="-360363">
              <a:spcBef>
                <a:spcPct val="50000"/>
              </a:spcBef>
              <a:buClr>
                <a:srgbClr val="968241"/>
              </a:buClr>
              <a:buFont typeface="Arial" pitchFamily="34" charset="0"/>
              <a:buChar char="•"/>
              <a:defRPr/>
            </a:pPr>
            <a:r>
              <a:rPr lang="nl-BE" sz="1600" dirty="0">
                <a:latin typeface="Myriad Pro Light" panose="020B0403030403020204"/>
                <a:cs typeface="Helvetica" pitchFamily="34" charset="0"/>
              </a:rPr>
              <a:t>Afdekplaatjes en scharnierarmen in hetzelfde materiaal en afwerking als de rest van het scharnier</a:t>
            </a:r>
          </a:p>
        </p:txBody>
      </p:sp>
      <p:pic>
        <p:nvPicPr>
          <p:cNvPr id="9" name="Picture 3" descr="C:\Documents and Settings\geeck.RENSON\My Documents\Argentalu\Argenta - marketing\RED DOT award\2000px-Reddot_design_award_logo_svg.png">
            <a:extLst>
              <a:ext uri="{FF2B5EF4-FFF2-40B4-BE49-F238E27FC236}">
                <a16:creationId xmlns:a16="http://schemas.microsoft.com/office/drawing/2014/main" id="{F821E988-19C5-482C-A22A-B08D4767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5219705"/>
            <a:ext cx="1800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1E3413A-B6EF-432A-BDF8-E71976A8D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36" y="630295"/>
            <a:ext cx="4572000" cy="4572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26B24C-971E-4214-B3E9-AA4E747F5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5511123"/>
            <a:ext cx="1068174" cy="8581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4274F5-9814-46E9-AE6C-637146C0A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032" y="5512423"/>
            <a:ext cx="106655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35C77A00-51CB-49C8-AD1B-62414C1FC6D6}"/>
              </a:ext>
            </a:extLst>
          </p:cNvPr>
          <p:cNvSpPr txBox="1">
            <a:spLocks/>
          </p:cNvSpPr>
          <p:nvPr/>
        </p:nvSpPr>
        <p:spPr>
          <a:xfrm>
            <a:off x="1676400" y="183689"/>
            <a:ext cx="4572000" cy="797039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spc="450">
                <a:solidFill>
                  <a:schemeClr val="tx1"/>
                </a:solidFill>
                <a:latin typeface="Myriad Pro Light" panose="020B040303040302020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pic>
        <p:nvPicPr>
          <p:cNvPr id="3" name="Afbeelding 2" descr="Afbeelding met toilet&#10;&#10;Automatisch gegenereerde beschrijving">
            <a:extLst>
              <a:ext uri="{FF2B5EF4-FFF2-40B4-BE49-F238E27FC236}">
                <a16:creationId xmlns:a16="http://schemas.microsoft.com/office/drawing/2014/main" id="{1C6407E2-619B-486A-9013-F9DCD8BED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11249" r="11990" b="16754"/>
          <a:stretch/>
        </p:blipFill>
        <p:spPr>
          <a:xfrm>
            <a:off x="5614522" y="4360397"/>
            <a:ext cx="1462214" cy="1461989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fbeelding 4" descr="Afbeelding met toilet, donker&#10;&#10;Automatisch gegenereerde beschrijving">
            <a:extLst>
              <a:ext uri="{FF2B5EF4-FFF2-40B4-BE49-F238E27FC236}">
                <a16:creationId xmlns:a16="http://schemas.microsoft.com/office/drawing/2014/main" id="{96DE834B-365B-4192-A570-CB5CD8529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12437" r="11921" b="15567"/>
          <a:stretch/>
        </p:blipFill>
        <p:spPr>
          <a:xfrm>
            <a:off x="3772631" y="4352182"/>
            <a:ext cx="1462214" cy="1461989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Afbeelding 6" descr="Afbeelding met donker&#10;&#10;Automatisch gegenereerde beschrijving">
            <a:extLst>
              <a:ext uri="{FF2B5EF4-FFF2-40B4-BE49-F238E27FC236}">
                <a16:creationId xmlns:a16="http://schemas.microsoft.com/office/drawing/2014/main" id="{3415BE91-0245-4BF2-81DF-C0ECB0E76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12001" r="9266" b="16001"/>
          <a:stretch/>
        </p:blipFill>
        <p:spPr>
          <a:xfrm>
            <a:off x="7463187" y="4360397"/>
            <a:ext cx="1543449" cy="1461989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Afbeelding 10" descr="Afbeelding met toilet, donker&#10;&#10;Automatisch gegenereerde beschrijving">
            <a:extLst>
              <a:ext uri="{FF2B5EF4-FFF2-40B4-BE49-F238E27FC236}">
                <a16:creationId xmlns:a16="http://schemas.microsoft.com/office/drawing/2014/main" id="{5C5472FA-716E-46C3-8552-2F32018D3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t="12754" r="12000" b="15249"/>
          <a:stretch/>
        </p:blipFill>
        <p:spPr>
          <a:xfrm>
            <a:off x="9386314" y="4360397"/>
            <a:ext cx="1462214" cy="1461989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Afbeelding 12" descr="Afbeelding met cosmetisch, wasknijper&#10;&#10;Automatisch gegenereerde beschrijving">
            <a:extLst>
              <a:ext uri="{FF2B5EF4-FFF2-40B4-BE49-F238E27FC236}">
                <a16:creationId xmlns:a16="http://schemas.microsoft.com/office/drawing/2014/main" id="{AC5CEBA5-F1C0-4D84-B3C3-498DF1DAC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12002" r="11990" b="16002"/>
          <a:stretch/>
        </p:blipFill>
        <p:spPr>
          <a:xfrm>
            <a:off x="1930740" y="4360397"/>
            <a:ext cx="1462214" cy="1461989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Afbeelding 19" descr="Afbeelding met donker&#10;&#10;Automatisch gegenereerde beschrijving">
            <a:extLst>
              <a:ext uri="{FF2B5EF4-FFF2-40B4-BE49-F238E27FC236}">
                <a16:creationId xmlns:a16="http://schemas.microsoft.com/office/drawing/2014/main" id="{E020472D-1638-4078-85FC-D859A6FF13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1096" r="10664" b="16907"/>
          <a:stretch/>
        </p:blipFill>
        <p:spPr>
          <a:xfrm>
            <a:off x="6551978" y="1268935"/>
            <a:ext cx="1462052" cy="1461827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FA29C521-4CDF-4784-842B-C4B0C337D032}"/>
              </a:ext>
            </a:extLst>
          </p:cNvPr>
          <p:cNvSpPr txBox="1"/>
          <p:nvPr/>
        </p:nvSpPr>
        <p:spPr>
          <a:xfrm>
            <a:off x="2320043" y="5877272"/>
            <a:ext cx="69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Myriad Pro Light" panose="020B0403030403020204"/>
              </a:rPr>
              <a:t>Koper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B740EA9-79A4-48BC-8A25-7DA5B1D9574E}"/>
              </a:ext>
            </a:extLst>
          </p:cNvPr>
          <p:cNvSpPr txBox="1"/>
          <p:nvPr/>
        </p:nvSpPr>
        <p:spPr>
          <a:xfrm>
            <a:off x="4009287" y="5882639"/>
            <a:ext cx="972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CU</a:t>
            </a:r>
          </a:p>
          <a:p>
            <a:pPr algn="ctr"/>
            <a:r>
              <a:rPr lang="nl-BE" sz="1600" dirty="0">
                <a:latin typeface="Myriad Pro Light" panose="020B0403030403020204"/>
              </a:rPr>
              <a:t>Gepolijst messing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072ADDE-D6EC-4212-9677-71AC0522D36F}"/>
              </a:ext>
            </a:extLst>
          </p:cNvPr>
          <p:cNvSpPr txBox="1"/>
          <p:nvPr/>
        </p:nvSpPr>
        <p:spPr>
          <a:xfrm>
            <a:off x="5987656" y="5894868"/>
            <a:ext cx="684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Myriad Pro Light" panose="020B0403030403020204"/>
              </a:rPr>
              <a:t>Brons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A574FFD-9ECF-44E1-A612-60CBCE922C8F}"/>
              </a:ext>
            </a:extLst>
          </p:cNvPr>
          <p:cNvSpPr txBox="1"/>
          <p:nvPr/>
        </p:nvSpPr>
        <p:spPr>
          <a:xfrm>
            <a:off x="7773248" y="5894868"/>
            <a:ext cx="89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Donker brons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2E7D0460-F402-48E6-9BB4-C3A4CC7EE238}"/>
              </a:ext>
            </a:extLst>
          </p:cNvPr>
          <p:cNvSpPr txBox="1"/>
          <p:nvPr/>
        </p:nvSpPr>
        <p:spPr>
          <a:xfrm>
            <a:off x="9671637" y="5882639"/>
            <a:ext cx="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Klassiek brons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EE9F960-B949-48DF-A6D6-2FCA8FB21BBA}"/>
              </a:ext>
            </a:extLst>
          </p:cNvPr>
          <p:cNvSpPr txBox="1"/>
          <p:nvPr/>
        </p:nvSpPr>
        <p:spPr>
          <a:xfrm>
            <a:off x="6796638" y="2876363"/>
            <a:ext cx="102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Myriad Pro Light" panose="020B0403030403020204"/>
              </a:rPr>
              <a:t>Pekzwart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B88958C-0F03-47C8-8EB8-C1C54C4A9DCE}"/>
              </a:ext>
            </a:extLst>
          </p:cNvPr>
          <p:cNvSpPr txBox="1"/>
          <p:nvPr/>
        </p:nvSpPr>
        <p:spPr>
          <a:xfrm>
            <a:off x="10763167" y="2877260"/>
            <a:ext cx="517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Myriad Pro Light" panose="020B0403030403020204"/>
              </a:rPr>
              <a:t>Wit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3DA69CD8-BCF0-4F28-ABDC-DC5E6526A788}"/>
              </a:ext>
            </a:extLst>
          </p:cNvPr>
          <p:cNvSpPr txBox="1"/>
          <p:nvPr/>
        </p:nvSpPr>
        <p:spPr>
          <a:xfrm>
            <a:off x="8726594" y="2889181"/>
            <a:ext cx="85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Zwart omber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8B9E707F-E30F-492C-A953-F9A0B2F59C4A}"/>
              </a:ext>
            </a:extLst>
          </p:cNvPr>
          <p:cNvSpPr txBox="1"/>
          <p:nvPr/>
        </p:nvSpPr>
        <p:spPr>
          <a:xfrm>
            <a:off x="4998807" y="2889181"/>
            <a:ext cx="85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Inox look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65AE93F-7C62-43E2-A631-B327AACC831E}"/>
              </a:ext>
            </a:extLst>
          </p:cNvPr>
          <p:cNvSpPr txBox="1"/>
          <p:nvPr/>
        </p:nvSpPr>
        <p:spPr>
          <a:xfrm>
            <a:off x="3168331" y="2875919"/>
            <a:ext cx="85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Mat chroom</a:t>
            </a:r>
            <a:endParaRPr lang="en-BE" sz="1600" dirty="0">
              <a:latin typeface="Myriad Pro Light" panose="020B0403030403020204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7D1B1F6F-43E7-400A-B0CA-ABCEF1CE309C}"/>
              </a:ext>
            </a:extLst>
          </p:cNvPr>
          <p:cNvSpPr txBox="1"/>
          <p:nvPr/>
        </p:nvSpPr>
        <p:spPr>
          <a:xfrm>
            <a:off x="1390900" y="2852936"/>
            <a:ext cx="94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atin typeface="Myriad Pro Light" panose="020B0403030403020204"/>
              </a:rPr>
              <a:t>Blinkend chroom</a:t>
            </a:r>
            <a:endParaRPr lang="en-BE" sz="1600" dirty="0">
              <a:latin typeface="Myriad Pro Light" panose="020B0403030403020204"/>
            </a:endParaRPr>
          </a:p>
        </p:txBody>
      </p:sp>
      <p:pic>
        <p:nvPicPr>
          <p:cNvPr id="36" name="Afbeelding 35" descr="Afbeelding met wit, donker&#10;&#10;Automatisch gegenereerde beschrijving">
            <a:extLst>
              <a:ext uri="{FF2B5EF4-FFF2-40B4-BE49-F238E27FC236}">
                <a16:creationId xmlns:a16="http://schemas.microsoft.com/office/drawing/2014/main" id="{2DC57F7D-C318-4B4A-AB9C-43C548700B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2207" r="9931" b="16703"/>
          <a:stretch/>
        </p:blipFill>
        <p:spPr>
          <a:xfrm>
            <a:off x="4715243" y="1268760"/>
            <a:ext cx="1525963" cy="1461827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Afbeelding 37" descr="Afbeelding met toilet, wit, donker&#10;&#10;Automatisch gegenereerde beschrijving">
            <a:extLst>
              <a:ext uri="{FF2B5EF4-FFF2-40B4-BE49-F238E27FC236}">
                <a16:creationId xmlns:a16="http://schemas.microsoft.com/office/drawing/2014/main" id="{05ED8085-208C-4685-AFCB-0399078C69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t="14586" r="10441" b="17376"/>
          <a:stretch/>
        </p:blipFill>
        <p:spPr>
          <a:xfrm>
            <a:off x="2868020" y="1312803"/>
            <a:ext cx="1462052" cy="1380522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Afbeelding 39" descr="Afbeelding met toilet, zwart, wit, donker&#10;&#10;Automatisch gegenereerde beschrijving">
            <a:extLst>
              <a:ext uri="{FF2B5EF4-FFF2-40B4-BE49-F238E27FC236}">
                <a16:creationId xmlns:a16="http://schemas.microsoft.com/office/drawing/2014/main" id="{BD575152-0914-49F0-9DC8-5F6A5764A8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9574" r="10797" b="14588"/>
          <a:stretch/>
        </p:blipFill>
        <p:spPr>
          <a:xfrm>
            <a:off x="1113034" y="1268760"/>
            <a:ext cx="1462052" cy="1515125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Afbeelding 41" descr="Afbeelding met donker&#10;&#10;Automatisch gegenereerde beschrijving">
            <a:extLst>
              <a:ext uri="{FF2B5EF4-FFF2-40B4-BE49-F238E27FC236}">
                <a16:creationId xmlns:a16="http://schemas.microsoft.com/office/drawing/2014/main" id="{33F516DD-D169-4773-A155-D17A21F7A0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10625" r="13681" b="19991"/>
          <a:stretch/>
        </p:blipFill>
        <p:spPr>
          <a:xfrm>
            <a:off x="8423260" y="1268760"/>
            <a:ext cx="1462214" cy="1461828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Afbeelding 43" descr="Afbeelding met wit, zwart, donker, licht&#10;&#10;Automatisch gegenereerde beschrijving">
            <a:extLst>
              <a:ext uri="{FF2B5EF4-FFF2-40B4-BE49-F238E27FC236}">
                <a16:creationId xmlns:a16="http://schemas.microsoft.com/office/drawing/2014/main" id="{E42E3708-03C7-4D62-8F46-E66A6601D7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11189" r="11763" b="15391"/>
          <a:stretch/>
        </p:blipFill>
        <p:spPr>
          <a:xfrm>
            <a:off x="10218098" y="1268760"/>
            <a:ext cx="1527682" cy="1515125"/>
          </a:xfrm>
          <a:prstGeom prst="ellipse">
            <a:avLst/>
          </a:prstGeom>
          <a:ln w="3175" cap="rnd">
            <a:solidFill>
              <a:srgbClr val="96824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83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35C77A00-51CB-49C8-AD1B-62414C1FC6D6}"/>
              </a:ext>
            </a:extLst>
          </p:cNvPr>
          <p:cNvSpPr txBox="1">
            <a:spLocks/>
          </p:cNvSpPr>
          <p:nvPr/>
        </p:nvSpPr>
        <p:spPr>
          <a:xfrm>
            <a:off x="1676400" y="183689"/>
            <a:ext cx="4572000" cy="797039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spc="450">
                <a:solidFill>
                  <a:schemeClr val="tx1"/>
                </a:solidFill>
                <a:latin typeface="Myriad Pro Light" panose="020B040303040302020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pic>
        <p:nvPicPr>
          <p:cNvPr id="6" name="Picture 2" descr="E:\Neo visuels\neo S5 MC.jpg">
            <a:extLst>
              <a:ext uri="{FF2B5EF4-FFF2-40B4-BE49-F238E27FC236}">
                <a16:creationId xmlns:a16="http://schemas.microsoft.com/office/drawing/2014/main" id="{363F83FA-A601-4F02-A8DB-5B1076CA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72" y="2096056"/>
            <a:ext cx="352603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997B477-0C5A-44C6-8ED2-9D0B7E6B6CDA}"/>
              </a:ext>
            </a:extLst>
          </p:cNvPr>
          <p:cNvSpPr/>
          <p:nvPr/>
        </p:nvSpPr>
        <p:spPr>
          <a:xfrm>
            <a:off x="2039892" y="4905550"/>
            <a:ext cx="2564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nl-BE" sz="1400" dirty="0">
                <a:latin typeface="Myriad Pro Light" panose="020B0403030403020204"/>
                <a:cs typeface="Arial" pitchFamily="34" charset="0"/>
              </a:rPr>
              <a:t>“Easy-</a:t>
            </a:r>
            <a:r>
              <a:rPr lang="nl-BE" sz="1400" dirty="0" err="1">
                <a:latin typeface="Myriad Pro Light" panose="020B0403030403020204"/>
                <a:cs typeface="Arial" pitchFamily="34" charset="0"/>
              </a:rPr>
              <a:t>Hook</a:t>
            </a:r>
            <a:r>
              <a:rPr lang="nl-BE" sz="1400" dirty="0">
                <a:latin typeface="Myriad Pro Light" panose="020B0403030403020204"/>
                <a:cs typeface="Arial" pitchFamily="34" charset="0"/>
              </a:rPr>
              <a:t>”: plaatsing en </a:t>
            </a:r>
          </a:p>
          <a:p>
            <a:pPr lvl="0" algn="r"/>
            <a:r>
              <a:rPr lang="nl-BE" sz="1400" dirty="0">
                <a:latin typeface="Myriad Pro Light" panose="020B0403030403020204"/>
                <a:cs typeface="Arial" pitchFamily="34" charset="0"/>
              </a:rPr>
              <a:t>3D-regeling door 1 persoon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F93C012-B054-4147-8340-DFD602D1E7FE}"/>
              </a:ext>
            </a:extLst>
          </p:cNvPr>
          <p:cNvSpPr/>
          <p:nvPr/>
        </p:nvSpPr>
        <p:spPr>
          <a:xfrm>
            <a:off x="2589991" y="6283422"/>
            <a:ext cx="317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3D-regelbaar (hoogte, diepte, aandruk) zonder de deur af te nemen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4F3E2C3-07A2-4A14-87B6-2265089FF97B}"/>
              </a:ext>
            </a:extLst>
          </p:cNvPr>
          <p:cNvSpPr/>
          <p:nvPr/>
        </p:nvSpPr>
        <p:spPr>
          <a:xfrm>
            <a:off x="1715641" y="2603752"/>
            <a:ext cx="2286001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nl-BE" sz="1400" dirty="0">
                <a:latin typeface="Myriad Pro Light" panose="020B0403030403020204"/>
                <a:cs typeface="Arial" pitchFamily="34" charset="0"/>
              </a:rPr>
              <a:t>Scharnier is gegalvaniseerd voor zeer goede roestbestendigheid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9DFCAC6-C3D4-4841-9AC4-B97A2455055A}"/>
              </a:ext>
            </a:extLst>
          </p:cNvPr>
          <p:cNvSpPr/>
          <p:nvPr/>
        </p:nvSpPr>
        <p:spPr>
          <a:xfrm>
            <a:off x="8269184" y="2269570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Alle schroeven en assen uit roestvrij staal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68F3296-9876-42EB-AEF9-DFD9DED0905D}"/>
              </a:ext>
            </a:extLst>
          </p:cNvPr>
          <p:cNvSpPr/>
          <p:nvPr/>
        </p:nvSpPr>
        <p:spPr>
          <a:xfrm>
            <a:off x="7639050" y="4945986"/>
            <a:ext cx="3028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Drie types </a:t>
            </a:r>
          </a:p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(</a:t>
            </a:r>
            <a:r>
              <a:rPr lang="nl-BE" sz="1400" dirty="0" err="1">
                <a:latin typeface="Myriad Pro Light" panose="020B0403030403020204"/>
                <a:cs typeface="Arial" pitchFamily="34" charset="0"/>
              </a:rPr>
              <a:t>i.f.v</a:t>
            </a:r>
            <a:r>
              <a:rPr lang="nl-BE" sz="1400" dirty="0">
                <a:latin typeface="Myriad Pro Light" panose="020B0403030403020204"/>
                <a:cs typeface="Arial" pitchFamily="34" charset="0"/>
              </a:rPr>
              <a:t>. het deurgewicht)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762E822-074F-4C1F-80B4-2A360F88A280}"/>
              </a:ext>
            </a:extLst>
          </p:cNvPr>
          <p:cNvSpPr/>
          <p:nvPr/>
        </p:nvSpPr>
        <p:spPr>
          <a:xfrm>
            <a:off x="3166171" y="1619484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Grote ‘</a:t>
            </a:r>
            <a:r>
              <a:rPr lang="nl-BE" sz="1400" dirty="0" err="1">
                <a:latin typeface="Myriad Pro Light" panose="020B0403030403020204"/>
                <a:cs typeface="Arial" pitchFamily="34" charset="0"/>
              </a:rPr>
              <a:t>cladding</a:t>
            </a:r>
            <a:r>
              <a:rPr lang="nl-BE" sz="1400" dirty="0">
                <a:latin typeface="Myriad Pro Light" panose="020B0403030403020204"/>
                <a:cs typeface="Arial" pitchFamily="34" charset="0"/>
              </a:rPr>
              <a:t>’ afmeting 5, 6, 7 mm afhankelijk van het type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3E29641-5EC6-444B-9338-550849DD2B9B}"/>
              </a:ext>
            </a:extLst>
          </p:cNvPr>
          <p:cNvSpPr/>
          <p:nvPr/>
        </p:nvSpPr>
        <p:spPr>
          <a:xfrm>
            <a:off x="6786680" y="1465596"/>
            <a:ext cx="1968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Openingshoek van 180°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DA6725E-6C21-4031-B2F4-3A3A780DE483}"/>
              </a:ext>
            </a:extLst>
          </p:cNvPr>
          <p:cNvSpPr/>
          <p:nvPr/>
        </p:nvSpPr>
        <p:spPr>
          <a:xfrm>
            <a:off x="8153047" y="3634446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Universeel: voor linkse en rechtse deuren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331BF1-4A5D-4083-93D5-0C479CCD38AA}"/>
              </a:ext>
            </a:extLst>
          </p:cNvPr>
          <p:cNvSpPr/>
          <p:nvPr/>
        </p:nvSpPr>
        <p:spPr>
          <a:xfrm>
            <a:off x="6965497" y="6021812"/>
            <a:ext cx="2979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sz="1400" dirty="0">
                <a:latin typeface="Myriad Pro Light" panose="020B0403030403020204"/>
                <a:cs typeface="Arial" pitchFamily="34" charset="0"/>
              </a:rPr>
              <a:t>Extra vereenvoudigde hoogteregeling: geen spie nodig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737A9A89-4411-4730-BFD5-BF41E3A3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213" y="4678574"/>
            <a:ext cx="912087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Gebogen verbindingslijn 18">
            <a:extLst>
              <a:ext uri="{FF2B5EF4-FFF2-40B4-BE49-F238E27FC236}">
                <a16:creationId xmlns:a16="http://schemas.microsoft.com/office/drawing/2014/main" id="{E306AF62-5F39-4E38-B67E-EB92A991666D}"/>
              </a:ext>
            </a:extLst>
          </p:cNvPr>
          <p:cNvCxnSpPr/>
          <p:nvPr/>
        </p:nvCxnSpPr>
        <p:spPr>
          <a:xfrm rot="5400000">
            <a:off x="6241169" y="2234330"/>
            <a:ext cx="1164135" cy="374331"/>
          </a:xfrm>
          <a:prstGeom prst="bentConnector3">
            <a:avLst>
              <a:gd name="adj1" fmla="val 50000"/>
            </a:avLst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bogen verbindingslijn 15">
            <a:extLst>
              <a:ext uri="{FF2B5EF4-FFF2-40B4-BE49-F238E27FC236}">
                <a16:creationId xmlns:a16="http://schemas.microsoft.com/office/drawing/2014/main" id="{6E517107-18E1-4FEE-8DA9-D8B8C5AFE198}"/>
              </a:ext>
            </a:extLst>
          </p:cNvPr>
          <p:cNvCxnSpPr/>
          <p:nvPr/>
        </p:nvCxnSpPr>
        <p:spPr>
          <a:xfrm>
            <a:off x="6636070" y="4631378"/>
            <a:ext cx="872965" cy="510639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bogen verbindingslijn 19">
            <a:extLst>
              <a:ext uri="{FF2B5EF4-FFF2-40B4-BE49-F238E27FC236}">
                <a16:creationId xmlns:a16="http://schemas.microsoft.com/office/drawing/2014/main" id="{49D784FA-E84F-4A5B-BA6E-05559FC76972}"/>
              </a:ext>
            </a:extLst>
          </p:cNvPr>
          <p:cNvCxnSpPr/>
          <p:nvPr/>
        </p:nvCxnSpPr>
        <p:spPr>
          <a:xfrm flipV="1">
            <a:off x="7121788" y="2421494"/>
            <a:ext cx="1147397" cy="738664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hoek 22">
            <a:extLst>
              <a:ext uri="{FF2B5EF4-FFF2-40B4-BE49-F238E27FC236}">
                <a16:creationId xmlns:a16="http://schemas.microsoft.com/office/drawing/2014/main" id="{608EB5E1-12F5-4CA7-B390-2E003836C005}"/>
              </a:ext>
            </a:extLst>
          </p:cNvPr>
          <p:cNvSpPr/>
          <p:nvPr/>
        </p:nvSpPr>
        <p:spPr>
          <a:xfrm>
            <a:off x="1524000" y="3634446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nl-BE" sz="1400" dirty="0">
                <a:latin typeface="Myriad Pro Light" panose="020B0403030403020204"/>
                <a:cs typeface="Arial" pitchFamily="34" charset="0"/>
              </a:rPr>
              <a:t>Markeringen voor de hoogte, breedte en diepte regeling</a:t>
            </a:r>
          </a:p>
        </p:txBody>
      </p:sp>
      <p:cxnSp>
        <p:nvCxnSpPr>
          <p:cNvPr id="24" name="Gebogen verbindingslijn 24">
            <a:extLst>
              <a:ext uri="{FF2B5EF4-FFF2-40B4-BE49-F238E27FC236}">
                <a16:creationId xmlns:a16="http://schemas.microsoft.com/office/drawing/2014/main" id="{D0D022DC-D070-4B36-9570-AEDBF3323B00}"/>
              </a:ext>
            </a:extLst>
          </p:cNvPr>
          <p:cNvCxnSpPr/>
          <p:nvPr/>
        </p:nvCxnSpPr>
        <p:spPr>
          <a:xfrm>
            <a:off x="4001641" y="3036148"/>
            <a:ext cx="1334338" cy="124011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bogen verbindingslijn 28">
            <a:extLst>
              <a:ext uri="{FF2B5EF4-FFF2-40B4-BE49-F238E27FC236}">
                <a16:creationId xmlns:a16="http://schemas.microsoft.com/office/drawing/2014/main" id="{A757D56C-2130-4486-BC94-93932855D260}"/>
              </a:ext>
            </a:extLst>
          </p:cNvPr>
          <p:cNvCxnSpPr/>
          <p:nvPr/>
        </p:nvCxnSpPr>
        <p:spPr>
          <a:xfrm>
            <a:off x="3794409" y="4090299"/>
            <a:ext cx="770785" cy="261610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bogen verbindingslijn 31">
            <a:extLst>
              <a:ext uri="{FF2B5EF4-FFF2-40B4-BE49-F238E27FC236}">
                <a16:creationId xmlns:a16="http://schemas.microsoft.com/office/drawing/2014/main" id="{5B28BD61-D71C-459C-B074-583F6C6C62C9}"/>
              </a:ext>
            </a:extLst>
          </p:cNvPr>
          <p:cNvCxnSpPr/>
          <p:nvPr/>
        </p:nvCxnSpPr>
        <p:spPr>
          <a:xfrm rot="5400000" flipH="1" flipV="1">
            <a:off x="4490074" y="4448232"/>
            <a:ext cx="588517" cy="438277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bogen verbindingslijn 2047">
            <a:extLst>
              <a:ext uri="{FF2B5EF4-FFF2-40B4-BE49-F238E27FC236}">
                <a16:creationId xmlns:a16="http://schemas.microsoft.com/office/drawing/2014/main" id="{27119FE2-9B81-4C65-90FB-937B246DCBAC}"/>
              </a:ext>
            </a:extLst>
          </p:cNvPr>
          <p:cNvCxnSpPr/>
          <p:nvPr/>
        </p:nvCxnSpPr>
        <p:spPr>
          <a:xfrm>
            <a:off x="4838828" y="2269570"/>
            <a:ext cx="1672938" cy="521256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bogen verbindingslijn 37">
            <a:extLst>
              <a:ext uri="{FF2B5EF4-FFF2-40B4-BE49-F238E27FC236}">
                <a16:creationId xmlns:a16="http://schemas.microsoft.com/office/drawing/2014/main" id="{91B0912B-8FB9-4B0E-85B0-6029B73C7073}"/>
              </a:ext>
            </a:extLst>
          </p:cNvPr>
          <p:cNvCxnSpPr>
            <a:endCxn id="15" idx="1"/>
          </p:cNvCxnSpPr>
          <p:nvPr/>
        </p:nvCxnSpPr>
        <p:spPr>
          <a:xfrm rot="16200000" flipH="1">
            <a:off x="5779653" y="5097578"/>
            <a:ext cx="1561568" cy="810120"/>
          </a:xfrm>
          <a:prstGeom prst="bentConnector2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bogen verbindingslijn 40">
            <a:extLst>
              <a:ext uri="{FF2B5EF4-FFF2-40B4-BE49-F238E27FC236}">
                <a16:creationId xmlns:a16="http://schemas.microsoft.com/office/drawing/2014/main" id="{7D1078C2-6871-4A49-856C-522393C8F92E}"/>
              </a:ext>
            </a:extLst>
          </p:cNvPr>
          <p:cNvCxnSpPr/>
          <p:nvPr/>
        </p:nvCxnSpPr>
        <p:spPr>
          <a:xfrm>
            <a:off x="7224951" y="3828689"/>
            <a:ext cx="785574" cy="1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bogen verbindingslijn 46">
            <a:extLst>
              <a:ext uri="{FF2B5EF4-FFF2-40B4-BE49-F238E27FC236}">
                <a16:creationId xmlns:a16="http://schemas.microsoft.com/office/drawing/2014/main" id="{5E1749D0-1356-4321-BB48-82978D7FFD6D}"/>
              </a:ext>
            </a:extLst>
          </p:cNvPr>
          <p:cNvCxnSpPr/>
          <p:nvPr/>
        </p:nvCxnSpPr>
        <p:spPr>
          <a:xfrm rot="5400000">
            <a:off x="4525858" y="5473301"/>
            <a:ext cx="1396726" cy="223516"/>
          </a:xfrm>
          <a:prstGeom prst="bentConnector3">
            <a:avLst/>
          </a:prstGeom>
          <a:ln>
            <a:solidFill>
              <a:srgbClr val="968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35C77A00-51CB-49C8-AD1B-62414C1FC6D6}"/>
              </a:ext>
            </a:extLst>
          </p:cNvPr>
          <p:cNvSpPr txBox="1">
            <a:spLocks/>
          </p:cNvSpPr>
          <p:nvPr/>
        </p:nvSpPr>
        <p:spPr>
          <a:xfrm>
            <a:off x="1676400" y="183689"/>
            <a:ext cx="4572000" cy="797039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spc="450">
                <a:solidFill>
                  <a:schemeClr val="tx1"/>
                </a:solidFill>
                <a:latin typeface="Myriad Pro Light" panose="020B040303040302020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pic>
        <p:nvPicPr>
          <p:cNvPr id="36" name="movie invisible neo - ned.avi">
            <a:hlinkClick r:id="" action="ppaction://media"/>
            <a:extLst>
              <a:ext uri="{FF2B5EF4-FFF2-40B4-BE49-F238E27FC236}">
                <a16:creationId xmlns:a16="http://schemas.microsoft.com/office/drawing/2014/main" id="{C765A6E3-1722-44C0-AAC7-561D2EF7F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7706" y="1449388"/>
            <a:ext cx="7948800" cy="44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91AFE-0C79-4DC2-8387-A37C9AAA0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7123F01-849C-450A-9104-B8B0B3AD13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Technische specificaties</a:t>
            </a:r>
            <a:endParaRPr lang="en-BE" dirty="0">
              <a:solidFill>
                <a:schemeClr val="tx2"/>
              </a:solidFill>
            </a:endParaRPr>
          </a:p>
        </p:txBody>
      </p:sp>
      <p:graphicFrame>
        <p:nvGraphicFramePr>
          <p:cNvPr id="36" name="Tabel 35">
            <a:extLst>
              <a:ext uri="{FF2B5EF4-FFF2-40B4-BE49-F238E27FC236}">
                <a16:creationId xmlns:a16="http://schemas.microsoft.com/office/drawing/2014/main" id="{5AEC4367-F97F-4F3B-9C97-110AE1A3F7BF}"/>
              </a:ext>
            </a:extLst>
          </p:cNvPr>
          <p:cNvGraphicFramePr>
            <a:graphicFrameLocks noGrp="1"/>
          </p:cNvGraphicFramePr>
          <p:nvPr/>
        </p:nvGraphicFramePr>
        <p:xfrm>
          <a:off x="2141648" y="1800569"/>
          <a:ext cx="8918373" cy="376009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7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7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6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 </a:t>
                      </a:r>
                      <a:endParaRPr lang="nl-BE" sz="1200" dirty="0"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invisible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</a:t>
                      </a: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neo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S5</a:t>
                      </a:r>
                      <a:endParaRPr lang="nl-BE" sz="1200" b="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invisible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</a:t>
                      </a: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neo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M6</a:t>
                      </a:r>
                      <a:endParaRPr lang="nl-BE" sz="1200" b="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invisible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</a:t>
                      </a: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neo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L7</a:t>
                      </a:r>
                      <a:endParaRPr lang="nl-BE" sz="1200" b="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Deurdikte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min. 32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min. 40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min. 40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Deurdikte met max. </a:t>
                      </a: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voorhout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35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 40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46 mm 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Deurgewicht (2 stuks)</a:t>
                      </a:r>
                      <a:r>
                        <a:rPr lang="nl-BE" sz="1200" baseline="30000" dirty="0">
                          <a:effectLst/>
                          <a:latin typeface="Myriad Pro Light" panose="020B0403030403020204"/>
                        </a:rPr>
                        <a:t>(1)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tot 60 kg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tot 80 kg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tot 100 kg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Deurgewicht (3 stuks)</a:t>
                      </a:r>
                      <a:r>
                        <a:rPr lang="nl-BE" sz="1200" baseline="30000" dirty="0">
                          <a:effectLst/>
                          <a:latin typeface="Myriad Pro Light" panose="020B0403030403020204"/>
                        </a:rPr>
                        <a:t>(1)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tot 80 kg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tot 100 kg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tot 150 kg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Inbouwdiepte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26,5 mm (kader) / 30 mm (deur)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30 mm (kader) / 32 mm (deur)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32 mm (kader) / 35 mm (deur)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Afmetingen (L x B)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120 x 25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140 </a:t>
                      </a: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x 28 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170 x 32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Plaatsing en 3D-regeling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Easy-</a:t>
                      </a: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Hook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Hoogteregeling</a:t>
                      </a:r>
                      <a:r>
                        <a:rPr lang="nl-BE" sz="1200" baseline="30000" dirty="0">
                          <a:effectLst/>
                          <a:latin typeface="Myriad Pro Light" panose="020B0403030403020204"/>
                        </a:rPr>
                        <a:t>(2)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-2,5 / +2,5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-3,0 / +3,0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-3,0 / +3,0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Breedteregeling</a:t>
                      </a:r>
                      <a:r>
                        <a:rPr lang="nl-BE" sz="1200" baseline="30000" dirty="0">
                          <a:effectLst/>
                          <a:latin typeface="Myriad Pro Light" panose="020B0403030403020204"/>
                        </a:rPr>
                        <a:t>(2)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-1,0 / +5,0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-3,0 / +4,0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-3,0 / +4,0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Aandruk</a:t>
                      </a:r>
                      <a:r>
                        <a:rPr lang="nl-BE" sz="1200" baseline="30000" dirty="0">
                          <a:effectLst/>
                          <a:latin typeface="Myriad Pro Light" panose="020B0403030403020204"/>
                        </a:rPr>
                        <a:t>(2)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 (diepteregeling)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-1,0 / +1,0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-1,5 / +1,5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>
                          <a:effectLst/>
                          <a:latin typeface="Myriad Pro Light" panose="020B0403030403020204"/>
                        </a:rPr>
                        <a:t>-1,5 / +1,5 mm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Max. </a:t>
                      </a:r>
                      <a:r>
                        <a:rPr lang="nl-BE" sz="1200" dirty="0" err="1">
                          <a:effectLst/>
                          <a:latin typeface="Myriad Pro Light" panose="020B0403030403020204"/>
                        </a:rPr>
                        <a:t>Voorhoutsafmeting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5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6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7 mm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Brandwerendheid</a:t>
                      </a:r>
                      <a:r>
                        <a:rPr lang="nl-BE" sz="1200" baseline="30000" dirty="0">
                          <a:effectLst/>
                          <a:latin typeface="Myriad Pro Light" panose="020B0403030403020204"/>
                        </a:rPr>
                        <a:t>(3)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E30, EI</a:t>
                      </a:r>
                      <a:r>
                        <a:rPr lang="nl-BE" sz="1200" baseline="-25000" dirty="0">
                          <a:effectLst/>
                          <a:latin typeface="Myriad Pro Light" panose="020B0403030403020204"/>
                        </a:rPr>
                        <a:t>2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30, EI</a:t>
                      </a:r>
                      <a:r>
                        <a:rPr lang="nl-BE" sz="1200" baseline="-25000" dirty="0">
                          <a:effectLst/>
                          <a:latin typeface="Myriad Pro Light" panose="020B0403030403020204"/>
                        </a:rPr>
                        <a:t>1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30, EW30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E30, EI</a:t>
                      </a:r>
                      <a:r>
                        <a:rPr lang="nl-BE" sz="1200" baseline="-25000" dirty="0">
                          <a:effectLst/>
                          <a:latin typeface="Myriad Pro Light" panose="020B0403030403020204"/>
                        </a:rPr>
                        <a:t>2</a:t>
                      </a:r>
                      <a:r>
                        <a:rPr lang="nl-BE" sz="1200" baseline="0" dirty="0">
                          <a:effectLst/>
                          <a:latin typeface="Myriad Pro Light" panose="020B0403030403020204"/>
                        </a:rPr>
                        <a:t>3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0, EI</a:t>
                      </a:r>
                      <a:r>
                        <a:rPr lang="nl-BE" sz="1200" baseline="-25000" dirty="0">
                          <a:effectLst/>
                          <a:latin typeface="Myriad Pro Light" panose="020B0403030403020204"/>
                        </a:rPr>
                        <a:t>1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30, EW30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E60, EI</a:t>
                      </a:r>
                      <a:r>
                        <a:rPr lang="nl-BE" sz="1200" baseline="-25000" dirty="0">
                          <a:effectLst/>
                          <a:latin typeface="Myriad Pro Light" panose="020B0403030403020204"/>
                        </a:rPr>
                        <a:t>2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60, EI</a:t>
                      </a:r>
                      <a:r>
                        <a:rPr lang="nl-BE" sz="1200" baseline="-25000" dirty="0">
                          <a:effectLst/>
                          <a:latin typeface="Myriad Pro Light" panose="020B0403030403020204"/>
                        </a:rPr>
                        <a:t>1</a:t>
                      </a:r>
                      <a:r>
                        <a:rPr lang="nl-BE" sz="1200" dirty="0">
                          <a:effectLst/>
                          <a:latin typeface="Myriad Pro Light" panose="020B0403030403020204"/>
                        </a:rPr>
                        <a:t>60, EW60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Myriad Pro Light" panose="020B0403030403020204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7" name="Rectangle 1">
            <a:extLst>
              <a:ext uri="{FF2B5EF4-FFF2-40B4-BE49-F238E27FC236}">
                <a16:creationId xmlns:a16="http://schemas.microsoft.com/office/drawing/2014/main" id="{71DBD6D4-98EB-4987-B019-0DF2FE867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3" y="5645944"/>
            <a:ext cx="8498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BE" sz="1200" baseline="30000" dirty="0">
                <a:latin typeface="Myriad Pro Light" panose="020B0403030403020204"/>
                <a:ea typeface="Times New Roman" pitchFamily="18" charset="0"/>
                <a:cs typeface="Arial" panose="020B0604020202020204" pitchFamily="34" charset="0"/>
              </a:rPr>
              <a:t>(1) gebaseerd op een referentiedeur van 830 x 2015 mm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BE" sz="1200" baseline="30000" dirty="0">
                <a:latin typeface="Myriad Pro Light" panose="020B0403030403020204"/>
                <a:ea typeface="Times New Roman" pitchFamily="18" charset="0"/>
                <a:cs typeface="Arial" panose="020B0604020202020204" pitchFamily="34" charset="0"/>
              </a:rPr>
              <a:t>(2) neutrale stand fabrieksinstelling: standaard voor een van deurspeling 2 mm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BE" sz="1200" baseline="30000" dirty="0">
                <a:latin typeface="Myriad Pro Light" panose="020B0403030403020204"/>
                <a:ea typeface="Times New Roman" pitchFamily="18" charset="0"/>
                <a:cs typeface="Arial" panose="020B0604020202020204" pitchFamily="34" charset="0"/>
              </a:rPr>
              <a:t>(3) brandwerendheid volgens norm EN1634-1: 2008 en geclassificeerd volgens EN13501-2:2007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BE" sz="1200" baseline="30000" dirty="0">
                <a:latin typeface="Myriad Pro Light" panose="020B0403030403020204"/>
                <a:ea typeface="Times New Roman" pitchFamily="18" charset="0"/>
                <a:cs typeface="Arial" panose="020B0604020202020204" pitchFamily="34" charset="0"/>
              </a:rPr>
              <a:t>     voor toepassing houten deur en houten kader en voor toepassing houten deur en inox kader </a:t>
            </a:r>
          </a:p>
        </p:txBody>
      </p:sp>
    </p:spTree>
    <p:extLst>
      <p:ext uri="{BB962C8B-B14F-4D97-AF65-F5344CB8AC3E}">
        <p14:creationId xmlns:p14="http://schemas.microsoft.com/office/powerpoint/2010/main" val="2586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948031" y="1491781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dirty="0">
                <a:latin typeface="Myriad Pro Light" panose="020B0403030403020204"/>
                <a:cs typeface="Arial" pitchFamily="34" charset="0"/>
              </a:rPr>
              <a:t>“Minimale deurdikte” versus “minimale deurdikte met maximaal </a:t>
            </a:r>
            <a:r>
              <a:rPr lang="nl-BE" dirty="0" err="1">
                <a:latin typeface="Myriad Pro Light" panose="020B0403030403020204"/>
                <a:cs typeface="Arial" pitchFamily="34" charset="0"/>
              </a:rPr>
              <a:t>voorhout</a:t>
            </a:r>
            <a:r>
              <a:rPr lang="nl-BE" dirty="0">
                <a:latin typeface="Myriad Pro Light" panose="020B0403030403020204"/>
                <a:cs typeface="Arial" pitchFamily="34" charset="0"/>
              </a:rPr>
              <a:t>”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B91AFE-0C79-4DC2-8387-A37C9AAA0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300" dirty="0" err="1">
                <a:solidFill>
                  <a:schemeClr val="tx2"/>
                </a:solidFill>
              </a:rPr>
              <a:t>invisible</a:t>
            </a:r>
            <a:r>
              <a:rPr lang="nl-BE" sz="3300" dirty="0">
                <a:solidFill>
                  <a:schemeClr val="tx2"/>
                </a:solidFill>
              </a:rPr>
              <a:t> </a:t>
            </a:r>
            <a:r>
              <a:rPr lang="nl-BE" sz="3300" dirty="0" err="1">
                <a:solidFill>
                  <a:schemeClr val="tx2"/>
                </a:solidFill>
              </a:rPr>
              <a:t>neo</a:t>
            </a:r>
            <a:endParaRPr lang="en-BE" sz="3300" dirty="0">
              <a:solidFill>
                <a:schemeClr val="tx2"/>
              </a:solidFill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3CCB73C-931C-4136-B5A3-72A714F55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err="1">
                <a:solidFill>
                  <a:schemeClr val="tx2"/>
                </a:solidFill>
              </a:rPr>
              <a:t>invisible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 err="1">
                <a:solidFill>
                  <a:schemeClr val="tx2"/>
                </a:solidFill>
              </a:rPr>
              <a:t>neo</a:t>
            </a:r>
            <a:r>
              <a:rPr lang="nl-BE" dirty="0">
                <a:solidFill>
                  <a:schemeClr val="tx2"/>
                </a:solidFill>
              </a:rPr>
              <a:t> S5</a:t>
            </a:r>
            <a:endParaRPr lang="en-BE" dirty="0">
              <a:solidFill>
                <a:schemeClr val="tx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F86532-0776-4F83-B8A9-5CA58F19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10" y="2050225"/>
            <a:ext cx="2326807" cy="46911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B067A98-B632-4CA1-BC10-319CE46D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15" y="2034962"/>
            <a:ext cx="2160240" cy="4706405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FB6354C1-73CC-4BCD-AF4B-595A99208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2006663"/>
            <a:ext cx="2504658" cy="473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ARLU">
      <a:dk1>
        <a:srgbClr val="000000"/>
      </a:dk1>
      <a:lt1>
        <a:srgbClr val="FFFFFF"/>
      </a:lt1>
      <a:dk2>
        <a:srgbClr val="786E64"/>
      </a:dk2>
      <a:lt2>
        <a:srgbClr val="FFFFFF"/>
      </a:lt2>
      <a:accent1>
        <a:srgbClr val="958241"/>
      </a:accent1>
      <a:accent2>
        <a:srgbClr val="786E64"/>
      </a:accent2>
      <a:accent3>
        <a:srgbClr val="000000"/>
      </a:accent3>
      <a:accent4>
        <a:srgbClr val="776E64"/>
      </a:accent4>
      <a:accent5>
        <a:srgbClr val="000000"/>
      </a:accent5>
      <a:accent6>
        <a:srgbClr val="717370"/>
      </a:accent6>
      <a:hlink>
        <a:srgbClr val="958241"/>
      </a:hlink>
      <a:folHlink>
        <a:srgbClr val="9582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99337A6B317A4393A988A4B917B630" ma:contentTypeVersion="13" ma:contentTypeDescription="Een nieuw document maken." ma:contentTypeScope="" ma:versionID="97682145f3eb631f59d41ea0e8c2bf3d">
  <xsd:schema xmlns:xsd="http://www.w3.org/2001/XMLSchema" xmlns:xs="http://www.w3.org/2001/XMLSchema" xmlns:p="http://schemas.microsoft.com/office/2006/metadata/properties" xmlns:ns2="950a5a3f-f865-4e99-bea4-c5c19da152d7" xmlns:ns3="67a99961-3634-4b42-938f-a524760a9635" targetNamespace="http://schemas.microsoft.com/office/2006/metadata/properties" ma:root="true" ma:fieldsID="f284174d99dda46a4d3cdea937ba0384" ns2:_="" ns3:_="">
    <xsd:import namespace="950a5a3f-f865-4e99-bea4-c5c19da152d7"/>
    <xsd:import namespace="67a99961-3634-4b42-938f-a524760a9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a5a3f-f865-4e99-bea4-c5c19da152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99961-3634-4b42-938f-a524760a9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230ABB-DBFE-4C38-85C0-C14B84C183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9A2691-E0E6-4EDA-A6D9-C04C2692DD2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1D689F8-E0B1-4D5A-857B-519CE25397D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492</Words>
  <Application>Microsoft Office PowerPoint</Application>
  <PresentationFormat>Breedbeeld</PresentationFormat>
  <Paragraphs>104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Myriad Pro Light</vt:lpstr>
      <vt:lpstr>Kantoorthema</vt:lpstr>
      <vt:lpstr>Aangepast ontwerp</vt:lpstr>
      <vt:lpstr>PowerPoint-presentatie</vt:lpstr>
      <vt:lpstr>invisible neo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invisible neo</vt:lpstr>
      <vt:lpstr>invisible neo</vt:lpstr>
      <vt:lpstr>invisible neo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lie@vandekerckhove-devos.com</dc:creator>
  <cp:lastModifiedBy>Kayleigh Haemers</cp:lastModifiedBy>
  <cp:revision>33</cp:revision>
  <dcterms:created xsi:type="dcterms:W3CDTF">2020-06-30T07:18:02Z</dcterms:created>
  <dcterms:modified xsi:type="dcterms:W3CDTF">2020-11-24T15:07:47Z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0x010100AA99337A6B317A4393A988A4B917B630</vt:lpwstr>
  </property>
</Properties>
</file>