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</p:sldMasterIdLst>
  <p:notesMasterIdLst>
    <p:notesMasterId r:id="rId24"/>
  </p:notesMasterIdLst>
  <p:sldIdLst>
    <p:sldId id="256" r:id="rId6"/>
    <p:sldId id="257" r:id="rId7"/>
    <p:sldId id="355" r:id="rId8"/>
    <p:sldId id="357" r:id="rId9"/>
    <p:sldId id="356" r:id="rId10"/>
    <p:sldId id="358" r:id="rId11"/>
    <p:sldId id="359" r:id="rId12"/>
    <p:sldId id="362" r:id="rId13"/>
    <p:sldId id="361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69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9"/>
    <p:restoredTop sz="86468"/>
  </p:normalViewPr>
  <p:slideViewPr>
    <p:cSldViewPr snapToObjects="1" showGuides="1">
      <p:cViewPr varScale="1">
        <p:scale>
          <a:sx n="98" d="100"/>
          <a:sy n="98" d="100"/>
        </p:scale>
        <p:origin x="1422" y="96"/>
      </p:cViewPr>
      <p:guideLst>
        <p:guide orient="horz" pos="4110"/>
        <p:guide pos="6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60" d="100"/>
          <a:sy n="160" d="100"/>
        </p:scale>
        <p:origin x="55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2986-4E5E-4040-A3D8-29298BA5251E}" type="datetimeFigureOut">
              <a:rPr lang="nl-BE" smtClean="0"/>
              <a:t>5/01/2021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34DA1-02DD-564D-ADCD-4E01015B67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84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968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19816EC-C123-BD40-8D68-2170C55C6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6000" y="549000"/>
            <a:ext cx="57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590354-2806-8143-830E-DA7DBC52C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2397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500" kern="200" spc="1000" baseline="0">
                <a:solidFill>
                  <a:srgbClr val="96824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nl-NL" dirty="0"/>
              <a:t>HOOFDTITEL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74EFBB5-92C0-604F-8437-9A30E7DA5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598" y="5525233"/>
            <a:ext cx="1676400" cy="1676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F5E1EAA-DCBB-8E4F-8DC2-66A928511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000" y="-458440"/>
            <a:ext cx="38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270F02D-0CD7-0744-BD35-3C8C03AC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0245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 Light" panose="020B0403030403020204"/>
              </a:defRPr>
            </a:lvl1pPr>
          </a:lstStyle>
          <a:p>
            <a:pPr lvl="0"/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A2C0CC3-D831-1049-B339-5EFD915B3124}"/>
              </a:ext>
            </a:extLst>
          </p:cNvPr>
          <p:cNvSpPr/>
          <p:nvPr userDrawn="1"/>
        </p:nvSpPr>
        <p:spPr>
          <a:xfrm>
            <a:off x="10024536" y="0"/>
            <a:ext cx="2160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648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7E2D636-3143-C04E-8A3A-68C5877DA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6000" y="549000"/>
            <a:ext cx="57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270F02D-0CD7-0744-BD35-3C8C03AC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492" y="0"/>
            <a:ext cx="416904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 Light" panose="020B0403030403020204"/>
              </a:defRPr>
            </a:lvl1pPr>
          </a:lstStyle>
          <a:p>
            <a:pPr lvl="0"/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55E3C4-6F55-7445-978E-9274E665E6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6632"/>
            <a:ext cx="4572000" cy="797039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0" i="0" spc="600">
                <a:latin typeface="Myriad Pro Light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10" name="Tijdelijke aanduiding voor tekst 30">
            <a:extLst>
              <a:ext uri="{FF2B5EF4-FFF2-40B4-BE49-F238E27FC236}">
                <a16:creationId xmlns:a16="http://schemas.microsoft.com/office/drawing/2014/main" id="{73A03119-A3A2-CC43-90F4-4E401A5BC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919666"/>
            <a:ext cx="45720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300">
                <a:latin typeface="Myriad Pro Light" panose="020B0403030403020204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SUBTITEL</a:t>
            </a:r>
            <a:endParaRPr lang="nl-BE" dirty="0"/>
          </a:p>
        </p:txBody>
      </p:sp>
      <p:sp>
        <p:nvSpPr>
          <p:cNvPr id="13" name="Tijdelijke aanduiding voor tekst 27">
            <a:extLst>
              <a:ext uri="{FF2B5EF4-FFF2-40B4-BE49-F238E27FC236}">
                <a16:creationId xmlns:a16="http://schemas.microsoft.com/office/drawing/2014/main" id="{8D371F8E-EB64-DB43-A1BE-ED3D9C0FE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1844824"/>
            <a:ext cx="4572000" cy="22156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latin typeface="Myriad Pro Light" panose="020B0403030403020204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</a:t>
            </a:r>
            <a:r>
              <a:rPr lang="nl-NL" dirty="0"/>
              <a:t>  </a:t>
            </a:r>
            <a:r>
              <a:rPr lang="nl-NL" dirty="0" err="1"/>
              <a:t>tetuer</a:t>
            </a:r>
            <a:r>
              <a:rPr lang="nl-NL" dirty="0"/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nonu</a:t>
            </a:r>
            <a:r>
              <a:rPr lang="nl-NL" dirty="0"/>
              <a:t> </a:t>
            </a:r>
            <a:r>
              <a:rPr lang="nl-NL" dirty="0" err="1"/>
              <a:t>mmy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err="1"/>
              <a:t>Tincidunt</a:t>
            </a:r>
            <a:r>
              <a:rPr lang="nl-NL" dirty="0"/>
              <a:t> ut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dolore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821C8C7-29CE-8941-B5D1-574FBC858BB7}"/>
              </a:ext>
            </a:extLst>
          </p:cNvPr>
          <p:cNvSpPr txBox="1"/>
          <p:nvPr userDrawn="1"/>
        </p:nvSpPr>
        <p:spPr>
          <a:xfrm>
            <a:off x="11323474" y="6225536"/>
            <a:ext cx="62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AC8C05-72D0-F148-9C98-84C86C9D7F3D}" type="slidenum">
              <a:rPr lang="nl-BE" sz="2000" smtClean="0">
                <a:solidFill>
                  <a:srgbClr val="968241"/>
                </a:solidFill>
              </a:rPr>
              <a:t>‹nr.›</a:t>
            </a:fld>
            <a:endParaRPr lang="nl-BE" sz="2000" dirty="0">
              <a:solidFill>
                <a:srgbClr val="968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0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3099C-6ABB-394A-BA12-AFF59DDCF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6632"/>
            <a:ext cx="4572000" cy="797039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0" i="0" spc="600">
                <a:latin typeface="Myriad Pro Light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270F02D-0CD7-0744-BD35-3C8C03AC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492" y="0"/>
            <a:ext cx="416904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BE" dirty="0"/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F21CC0D2-8D18-8C4A-82BD-7B6F36EDE6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844824"/>
            <a:ext cx="4572000" cy="22156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latin typeface="Myriad Pro Light" panose="020B0403030403020204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</a:t>
            </a:r>
            <a:r>
              <a:rPr lang="nl-NL" dirty="0"/>
              <a:t>  </a:t>
            </a:r>
            <a:r>
              <a:rPr lang="nl-NL" dirty="0" err="1"/>
              <a:t>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nonu</a:t>
            </a:r>
            <a:r>
              <a:rPr lang="nl-NL" dirty="0"/>
              <a:t> </a:t>
            </a:r>
            <a:r>
              <a:rPr lang="nl-NL" dirty="0" err="1"/>
              <a:t>mmy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ut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dolore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 </a:t>
            </a:r>
            <a:r>
              <a:rPr lang="nl-NL" dirty="0" err="1"/>
              <a:t>erat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Ut </a:t>
            </a:r>
            <a:r>
              <a:rPr lang="nl-NL" dirty="0" err="1"/>
              <a:t>wisi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ad </a:t>
            </a:r>
            <a:r>
              <a:rPr lang="nl-NL" dirty="0" err="1"/>
              <a:t>minim</a:t>
            </a:r>
            <a:r>
              <a:rPr lang="nl-NL" dirty="0"/>
              <a:t> </a:t>
            </a:r>
            <a:r>
              <a:rPr lang="nl-NL" dirty="0" err="1"/>
              <a:t>veniam</a:t>
            </a:r>
            <a:r>
              <a:rPr lang="nl-NL" dirty="0"/>
              <a:t>, 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, </a:t>
            </a:r>
            <a:r>
              <a:rPr lang="nl-NL" dirty="0" err="1"/>
              <a:t>consectetuer</a:t>
            </a:r>
            <a:r>
              <a:rPr lang="nl-NL" dirty="0"/>
              <a:t> 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34EF39E2-1E1A-5447-AE0D-3411DF782E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919666"/>
            <a:ext cx="45720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spc="300">
                <a:latin typeface="Myriad Pro Ligh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SUBTITEL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A1AD92-1AA0-8643-9159-9F963CDC1B91}"/>
              </a:ext>
            </a:extLst>
          </p:cNvPr>
          <p:cNvSpPr txBox="1"/>
          <p:nvPr userDrawn="1"/>
        </p:nvSpPr>
        <p:spPr>
          <a:xfrm>
            <a:off x="11323474" y="6225536"/>
            <a:ext cx="62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AC8C05-72D0-F148-9C98-84C86C9D7F3D}" type="slidenum">
              <a:rPr lang="nl-BE" sz="2000" smtClean="0">
                <a:solidFill>
                  <a:srgbClr val="968241"/>
                </a:solidFill>
              </a:rPr>
              <a:t>‹nr.›</a:t>
            </a:fld>
            <a:endParaRPr lang="nl-BE" sz="2000" dirty="0">
              <a:solidFill>
                <a:srgbClr val="968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10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3099C-6ABB-394A-BA12-AFF59DDCF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6632"/>
            <a:ext cx="4572000" cy="797039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0" i="0" spc="600">
                <a:latin typeface="Myriad Pro Light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34EF39E2-1E1A-5447-AE0D-3411DF782E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919666"/>
            <a:ext cx="45720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spc="300">
                <a:latin typeface="Myriad Pro Ligh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SUBTITEL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A1AD92-1AA0-8643-9159-9F963CDC1B91}"/>
              </a:ext>
            </a:extLst>
          </p:cNvPr>
          <p:cNvSpPr txBox="1"/>
          <p:nvPr userDrawn="1"/>
        </p:nvSpPr>
        <p:spPr>
          <a:xfrm>
            <a:off x="11323474" y="6225536"/>
            <a:ext cx="62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AC8C05-72D0-F148-9C98-84C86C9D7F3D}" type="slidenum">
              <a:rPr lang="nl-BE" sz="2000" smtClean="0">
                <a:solidFill>
                  <a:srgbClr val="968241"/>
                </a:solidFill>
              </a:rPr>
              <a:t>‹nr.›</a:t>
            </a:fld>
            <a:endParaRPr lang="nl-BE" sz="2000" dirty="0">
              <a:solidFill>
                <a:srgbClr val="968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5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F5E1EAA-DCBB-8E4F-8DC2-66A928511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000" y="-458440"/>
            <a:ext cx="38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73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6DAA-3B1A-4684-938B-17177239A1F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69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5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85" r:id="rId3"/>
    <p:sldLayoutId id="214748367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5869-9AC5-0945-9DC0-338AF344BB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000" y="-458440"/>
            <a:ext cx="38100" cy="17272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CCC118A-56C1-E944-9E03-6ADAD99597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15480" y="55296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3" r:id="rId2"/>
    <p:sldLayoutId id="2147483687" r:id="rId3"/>
    <p:sldLayoutId id="2147483688" r:id="rId4"/>
    <p:sldLayoutId id="214748369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 userDrawn="1">
          <p15:clr>
            <a:srgbClr val="F26B43"/>
          </p15:clr>
        </p15:guide>
        <p15:guide id="2" pos="1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00808"/>
            <a:ext cx="8868541" cy="396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203E54-F41E-42DF-A825-E84BA87B5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7092280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598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124744"/>
            <a:ext cx="499168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5" t="45549" r="18798" b="31345"/>
          <a:stretch/>
        </p:blipFill>
        <p:spPr bwMode="auto">
          <a:xfrm rot="7408503">
            <a:off x="2531834" y="3126769"/>
            <a:ext cx="2974710" cy="279164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 flipH="1" flipV="1">
            <a:off x="8203379" y="3805697"/>
            <a:ext cx="688561" cy="7168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H="1">
            <a:off x="5328932" y="3222373"/>
            <a:ext cx="2396359" cy="583325"/>
          </a:xfrm>
          <a:prstGeom prst="line">
            <a:avLst/>
          </a:prstGeom>
          <a:ln>
            <a:solidFill>
              <a:schemeClr val="accent1"/>
            </a:solidFill>
            <a:prstDash val="sysDash"/>
            <a:tailEnd type="non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10058587" y="452259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1">
            <a:extLst>
              <a:ext uri="{FF2B5EF4-FFF2-40B4-BE49-F238E27FC236}">
                <a16:creationId xmlns:a16="http://schemas.microsoft.com/office/drawing/2014/main" id="{F0905F62-4508-48DC-AA3E-4653D2891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9324528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683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00808"/>
            <a:ext cx="8974534" cy="40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298B22-875D-4E50-BA5B-CD34CDC9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7164288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74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58" y="1393975"/>
            <a:ext cx="5451978" cy="47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>
            <a:stCxn id="11" idx="1"/>
          </p:cNvCxnSpPr>
          <p:nvPr/>
        </p:nvCxnSpPr>
        <p:spPr>
          <a:xfrm flipH="1">
            <a:off x="7740548" y="2492006"/>
            <a:ext cx="1342971" cy="3688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13" idx="1"/>
          </p:cNvCxnSpPr>
          <p:nvPr/>
        </p:nvCxnSpPr>
        <p:spPr>
          <a:xfrm flipH="1" flipV="1">
            <a:off x="7740549" y="3759331"/>
            <a:ext cx="1338226" cy="20973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9083519" y="2168840"/>
            <a:ext cx="1250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>
                <a:latin typeface="Myriad Pro Light" panose="020B0403030403020204" pitchFamily="34" charset="0"/>
                <a:cs typeface="Arial" pitchFamily="34" charset="0"/>
              </a:rPr>
              <a:t>Bovenfrees</a:t>
            </a:r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Ø 20 mm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078775" y="3645904"/>
            <a:ext cx="125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Kopieerring</a:t>
            </a:r>
          </a:p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Ø 30 mm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04B442-0AA2-4AA4-834A-D77142765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7164288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311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3226"/>
            <a:ext cx="443021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 flipV="1">
            <a:off x="9369133" y="3805716"/>
            <a:ext cx="688561" cy="7168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7" t="44182" r="17345" b="29419"/>
          <a:stretch/>
        </p:blipFill>
        <p:spPr bwMode="auto">
          <a:xfrm rot="7608523">
            <a:off x="3053465" y="3130086"/>
            <a:ext cx="2848120" cy="278505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echte verbindingslijn 10"/>
          <p:cNvCxnSpPr/>
          <p:nvPr/>
        </p:nvCxnSpPr>
        <p:spPr>
          <a:xfrm flipH="1">
            <a:off x="5874710" y="3498287"/>
            <a:ext cx="2979683" cy="665876"/>
          </a:xfrm>
          <a:prstGeom prst="line">
            <a:avLst/>
          </a:prstGeom>
          <a:ln>
            <a:solidFill>
              <a:schemeClr val="accent1"/>
            </a:solidFill>
            <a:prstDash val="sysDash"/>
            <a:tailEnd type="non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A170277-F66A-44E7-BDC0-9574CCCA6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7236296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399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3"/>
          <a:stretch/>
        </p:blipFill>
        <p:spPr bwMode="auto">
          <a:xfrm>
            <a:off x="2207568" y="1268760"/>
            <a:ext cx="8899226" cy="506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8A770D-6A9D-41AE-8893-E5F7F0FB7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7380312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056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70" y="1182415"/>
            <a:ext cx="4281590" cy="55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A5A901-2830-40DF-A74A-0064E97C2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6948264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967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05991"/>
              </p:ext>
            </p:extLst>
          </p:nvPr>
        </p:nvGraphicFramePr>
        <p:xfrm>
          <a:off x="5156907" y="912874"/>
          <a:ext cx="5040644" cy="57607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0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Type sjabloonplaat</a:t>
                      </a:r>
                      <a:endParaRPr lang="nl-BE" sz="1050" dirty="0">
                        <a:solidFill>
                          <a:schemeClr val="bg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endParaRPr lang="nl-BE" sz="1050" dirty="0">
                        <a:solidFill>
                          <a:schemeClr val="bg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20">
                <a:tc rowSpan="1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80/80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>
                          <a:effectLst/>
                          <a:latin typeface="Myriad Pro Light" panose="020B0403030403020204" pitchFamily="34" charset="0"/>
                        </a:rPr>
                        <a:t>ALU Paumel 80/80A gesloten</a:t>
                      </a:r>
                      <a:endParaRPr lang="nl-BE" sz="105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>
                          <a:effectLst/>
                          <a:latin typeface="Myriad Pro Light" panose="020B0403030403020204" pitchFamily="34" charset="0"/>
                        </a:rPr>
                        <a:t>ALU Paumel 80/80A gesloten met vaaskop</a:t>
                      </a:r>
                      <a:endParaRPr lang="nl-BE" sz="105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80/80A gesloten met piramidekop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 Zelfsluitende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argenta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® close 80/80A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MESSING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80/80A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MESSING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80/80A gesloten met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vaaskop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MESSING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80/80A gesloten met piramidekop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80/80A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80/80A gesloten met piramidekop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STAAL Bilscharnier 80/80A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STAAL Cottage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80/80A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02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80/80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80/80A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80/80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020"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89/89 gesloten</a:t>
                      </a:r>
                      <a:endParaRPr lang="nl-BE" sz="1050" kern="120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kern="120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 89/89A gesloten</a:t>
                      </a:r>
                      <a:endParaRPr lang="nl-BE" sz="1050" kern="120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kern="120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 89/89A gesloten met </a:t>
                      </a:r>
                      <a:r>
                        <a:rPr lang="nl-BE" sz="1050" kern="1200" dirty="0" err="1">
                          <a:effectLst/>
                          <a:latin typeface="Myriad Pro Light" panose="020B0403030403020204" pitchFamily="34" charset="0"/>
                        </a:rPr>
                        <a:t>vaaskop</a:t>
                      </a:r>
                      <a:endParaRPr lang="nl-BE" sz="1050" kern="120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kern="120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 89/89A gesloten met piramidekop</a:t>
                      </a:r>
                      <a:endParaRPr lang="nl-BE" sz="1050" kern="120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ALU Zelfsluitende </a:t>
                      </a:r>
                      <a:r>
                        <a:rPr lang="nl-BE" sz="1050" kern="120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 </a:t>
                      </a:r>
                      <a:r>
                        <a:rPr lang="nl-BE" sz="1050" kern="1200" dirty="0" err="1">
                          <a:effectLst/>
                          <a:latin typeface="Myriad Pro Light" panose="020B0403030403020204" pitchFamily="34" charset="0"/>
                        </a:rPr>
                        <a:t>argenta</a:t>
                      </a: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® close 89/89A</a:t>
                      </a:r>
                      <a:endParaRPr lang="nl-BE" sz="1050" kern="120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kern="120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 89/89A gesloten</a:t>
                      </a:r>
                      <a:endParaRPr lang="nl-BE" sz="1050" kern="120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kern="120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kern="1200" dirty="0">
                          <a:effectLst/>
                          <a:latin typeface="Myriad Pro Light" panose="020B0403030403020204" pitchFamily="34" charset="0"/>
                        </a:rPr>
                        <a:t> 89/89A gesloten, met kogelstift</a:t>
                      </a:r>
                      <a:endParaRPr lang="nl-BE" sz="1050" kern="120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502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100/100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100/100A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100/100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5020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100/85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100/85A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100/85A gesloten met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vaaskop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100/85A gesloten met piramidekop 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100/85 gesloten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502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100/85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100/85A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ALU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100/85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5020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100/86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100/86A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100/86A open, regelbaar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100/86A open, stijgend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100/86A open, met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kogellagerring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5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120/86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INOX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120/86A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5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140/80 open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STAAL Cottage </a:t>
                      </a:r>
                      <a:r>
                        <a:rPr lang="nl-BE" sz="1050" dirty="0" err="1">
                          <a:effectLst/>
                          <a:latin typeface="Myriad Pro Light" panose="020B0403030403020204" pitchFamily="34" charset="0"/>
                        </a:rPr>
                        <a:t>paumel</a:t>
                      </a: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 140/80A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5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76/76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050" dirty="0">
                          <a:effectLst/>
                          <a:latin typeface="Myriad Pro Light" panose="020B0403030403020204" pitchFamily="34" charset="0"/>
                        </a:rPr>
                        <a:t>STAAL Bilscharnier 76/76A</a:t>
                      </a:r>
                      <a:endParaRPr lang="nl-BE" sz="1050" dirty="0">
                        <a:solidFill>
                          <a:schemeClr val="tx1"/>
                        </a:solidFill>
                        <a:effectLst/>
                        <a:latin typeface="Myriad Pro Light" panose="020B0403030403020204" pitchFamily="34" charset="0"/>
                        <a:ea typeface="Times New Roman"/>
                        <a:cs typeface="ISOCP"/>
                      </a:endParaRPr>
                    </a:p>
                  </a:txBody>
                  <a:tcPr marL="56575" marR="56575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pic>
        <p:nvPicPr>
          <p:cNvPr id="8" name="Picture 2" descr="C:\Documents and Settings\geeck.RENSON\My Documents\Argentalu\argenta - producten\freessjabloon\plaatje_08_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7922" r="16359" b="7653"/>
          <a:stretch/>
        </p:blipFill>
        <p:spPr bwMode="auto">
          <a:xfrm>
            <a:off x="1778581" y="1761284"/>
            <a:ext cx="2479698" cy="17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geeck.RENSON\My Documents\Argentalu\argenta - producten\freessjabloon\plaatje_inv_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16908" r="20053" b="16427"/>
          <a:stretch/>
        </p:blipFill>
        <p:spPr bwMode="auto">
          <a:xfrm>
            <a:off x="1812928" y="3671248"/>
            <a:ext cx="2411004" cy="16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290450D-E0B0-463B-8C8E-4AFFD83AE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7380312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333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2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9CC9F-88EF-9B45-B9FA-3CCB107D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800" dirty="0"/>
              <a:t>Universeel freessjabloon</a:t>
            </a:r>
          </a:p>
        </p:txBody>
      </p:sp>
    </p:spTree>
    <p:extLst>
      <p:ext uri="{BB962C8B-B14F-4D97-AF65-F5344CB8AC3E}">
        <p14:creationId xmlns:p14="http://schemas.microsoft.com/office/powerpoint/2010/main" val="25696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geeck.RENSON\My Documents\Argentalu\argenta - producten\freessjabloon\Gabarit Invisibl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7685">
            <a:off x="7888890" y="91200"/>
            <a:ext cx="1334539" cy="70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36FCF6E-001D-418C-A58D-2DAF0BB9B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8316416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>
              <a:solidFill>
                <a:schemeClr val="tx2"/>
              </a:solidFill>
              <a:latin typeface="Myriad Pro Light" panose="020B0403030403020204" pitchFamily="34" charset="0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BA7E6D3-494C-4E02-80F6-B9A05C62FD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Eenvoudig</a:t>
            </a:r>
          </a:p>
          <a:p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Goedkoop</a:t>
            </a:r>
          </a:p>
          <a:p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Multifunctioneel</a:t>
            </a:r>
          </a:p>
          <a:p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Geschikt voor bijna alle gewone </a:t>
            </a:r>
            <a:r>
              <a:rPr lang="nl-BE" dirty="0" err="1">
                <a:latin typeface="Myriad Pro Light" panose="020B0403030403020204" pitchFamily="34" charset="0"/>
                <a:cs typeface="Arial" pitchFamily="34" charset="0"/>
              </a:rPr>
              <a:t>argenta</a:t>
            </a:r>
            <a:r>
              <a:rPr lang="nl-BE" baseline="30000" dirty="0">
                <a:latin typeface="Myriad Pro Light" panose="020B0403030403020204" pitchFamily="34" charset="0"/>
                <a:cs typeface="Arial" pitchFamily="34" charset="0"/>
              </a:rPr>
              <a:t>®</a:t>
            </a:r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 scharnieren én </a:t>
            </a:r>
            <a:r>
              <a:rPr lang="nl-BE" dirty="0" err="1">
                <a:latin typeface="Myriad Pro Light" panose="020B0403030403020204" pitchFamily="34" charset="0"/>
                <a:cs typeface="Arial" pitchFamily="34" charset="0"/>
              </a:rPr>
              <a:t>argenta</a:t>
            </a:r>
            <a:r>
              <a:rPr lang="nl-BE" baseline="30000" dirty="0">
                <a:latin typeface="Myriad Pro Light" panose="020B0403030403020204" pitchFamily="34" charset="0"/>
                <a:cs typeface="Arial" pitchFamily="34" charset="0"/>
              </a:rPr>
              <a:t>®</a:t>
            </a:r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 </a:t>
            </a:r>
            <a:r>
              <a:rPr lang="nl-BE" dirty="0" err="1">
                <a:latin typeface="Myriad Pro Light" panose="020B0403030403020204" pitchFamily="34" charset="0"/>
                <a:cs typeface="Arial" pitchFamily="34" charset="0"/>
              </a:rPr>
              <a:t>invisible</a:t>
            </a:r>
            <a:endParaRPr lang="nl-BE" dirty="0">
              <a:latin typeface="Myriad Pro Light" panose="020B0403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85" y="1653225"/>
            <a:ext cx="7812414" cy="271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819063" y="3273431"/>
            <a:ext cx="252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Zwarte kunststof sjabloon/inlegplaten</a:t>
            </a:r>
          </a:p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(3x)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825154" y="4334728"/>
            <a:ext cx="252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Grijze kunststof basisplaten</a:t>
            </a:r>
          </a:p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(3x)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579798" y="4713615"/>
            <a:ext cx="252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Grijze kunststof aanslagblokken</a:t>
            </a:r>
          </a:p>
          <a:p>
            <a:pPr algn="ctr"/>
            <a:r>
              <a:rPr lang="nl-BE" dirty="0">
                <a:latin typeface="Myriad Pro Light" panose="020B0403030403020204" pitchFamily="34" charset="0"/>
                <a:cs typeface="Arial" pitchFamily="34" charset="0"/>
              </a:rPr>
              <a:t>(2x)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07568" y="5784419"/>
            <a:ext cx="6610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Myriad Pro Light" panose="020B0403030403020204" pitchFamily="34" charset="0"/>
                <a:cs typeface="Arial" pitchFamily="34" charset="0"/>
              </a:rPr>
              <a:t>Extra bij te bestellen indien meer dan 3 scharnieren per deur geplaatst worden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3179108" y="4334728"/>
            <a:ext cx="720092" cy="144969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3179108" y="4893639"/>
            <a:ext cx="2880368" cy="89078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62DCAEE5-4262-4EB1-B3FD-6C54EEE50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6372230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205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04" y="1602055"/>
            <a:ext cx="889255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351584" y="6093296"/>
            <a:ext cx="780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Myriad Pro Light" panose="020B0403030403020204" pitchFamily="34" charset="0"/>
                <a:cs typeface="Arial" pitchFamily="34" charset="0"/>
              </a:rPr>
              <a:t>Houten balk, zelf te voorzien (breedte 45 mm, dikte min. 30 mm (liefst even dik als deurkader)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3323124" y="3582309"/>
            <a:ext cx="2160276" cy="251098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0">
            <a:extLst>
              <a:ext uri="{FF2B5EF4-FFF2-40B4-BE49-F238E27FC236}">
                <a16:creationId xmlns:a16="http://schemas.microsoft.com/office/drawing/2014/main" id="{3C775C3A-C023-4A7A-8387-D38FA48D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6444208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530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482205"/>
            <a:ext cx="9159089" cy="432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3"/>
          <p:cNvCxnSpPr/>
          <p:nvPr/>
        </p:nvCxnSpPr>
        <p:spPr>
          <a:xfrm flipH="1">
            <a:off x="3472994" y="4542596"/>
            <a:ext cx="680924" cy="853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4214048" y="4694997"/>
            <a:ext cx="767848" cy="961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3539154" y="5318167"/>
            <a:ext cx="722650" cy="276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6E893CA-1A23-4B9C-85BD-953F386AB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6804248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669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44824"/>
            <a:ext cx="9044380" cy="30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39816" y="5554512"/>
            <a:ext cx="407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Myriad Pro Light" panose="020B0403030403020204" pitchFamily="34" charset="0"/>
                <a:cs typeface="Arial" pitchFamily="34" charset="0"/>
              </a:rPr>
              <a:t>Voorbeeldafmetingen: deurkader van 2000 mm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B4795AD-23C2-4A2D-886D-58C5DC0F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6660232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46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132856"/>
            <a:ext cx="9039679" cy="324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948363-7CBA-4189-86F0-AAD49DCCC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6516216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540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340768"/>
            <a:ext cx="5040256" cy="38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 bwMode="auto">
          <a:xfrm>
            <a:off x="479376" y="1556792"/>
            <a:ext cx="6074467" cy="239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79376" y="4429604"/>
            <a:ext cx="4264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Myriad Pro Light" panose="020B0403030403020204" pitchFamily="34" charset="0"/>
                <a:cs typeface="Arial" pitchFamily="34" charset="0"/>
              </a:rPr>
              <a:t>Deur met 4 scharnieren: 5 basisplaten te voorzien!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3157263" y="3969348"/>
            <a:ext cx="348342" cy="46025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8A14C20-7284-4336-8231-5C94A3F55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7043296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Myriad Pro Light" panose="020B0403030403020204" pitchFamily="34" charset="0"/>
                <a:cs typeface="Arial" pitchFamily="34" charset="0"/>
              </a:rPr>
              <a:t>universeel freessjabloon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03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ARLU">
      <a:dk1>
        <a:srgbClr val="000000"/>
      </a:dk1>
      <a:lt1>
        <a:srgbClr val="FFFFFF"/>
      </a:lt1>
      <a:dk2>
        <a:srgbClr val="786E64"/>
      </a:dk2>
      <a:lt2>
        <a:srgbClr val="FFFFFF"/>
      </a:lt2>
      <a:accent1>
        <a:srgbClr val="958241"/>
      </a:accent1>
      <a:accent2>
        <a:srgbClr val="786E64"/>
      </a:accent2>
      <a:accent3>
        <a:srgbClr val="000000"/>
      </a:accent3>
      <a:accent4>
        <a:srgbClr val="776E64"/>
      </a:accent4>
      <a:accent5>
        <a:srgbClr val="000000"/>
      </a:accent5>
      <a:accent6>
        <a:srgbClr val="717370"/>
      </a:accent6>
      <a:hlink>
        <a:srgbClr val="958241"/>
      </a:hlink>
      <a:folHlink>
        <a:srgbClr val="9582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99337A6B317A4393A988A4B917B630" ma:contentTypeVersion="13" ma:contentTypeDescription="Een nieuw document maken." ma:contentTypeScope="" ma:versionID="97682145f3eb631f59d41ea0e8c2bf3d">
  <xsd:schema xmlns:xsd="http://www.w3.org/2001/XMLSchema" xmlns:xs="http://www.w3.org/2001/XMLSchema" xmlns:p="http://schemas.microsoft.com/office/2006/metadata/properties" xmlns:ns2="950a5a3f-f865-4e99-bea4-c5c19da152d7" xmlns:ns3="67a99961-3634-4b42-938f-a524760a9635" targetNamespace="http://schemas.microsoft.com/office/2006/metadata/properties" ma:root="true" ma:fieldsID="f284174d99dda46a4d3cdea937ba0384" ns2:_="" ns3:_="">
    <xsd:import namespace="950a5a3f-f865-4e99-bea4-c5c19da152d7"/>
    <xsd:import namespace="67a99961-3634-4b42-938f-a524760a96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a5a3f-f865-4e99-bea4-c5c19da15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99961-3634-4b42-938f-a524760a963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230ABB-DBFE-4C38-85C0-C14B84C183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9A2691-E0E6-4EDA-A6D9-C04C2692DD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5227CF-8265-49F9-866A-7FFD16271D0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321</Words>
  <Application>Microsoft Office PowerPoint</Application>
  <PresentationFormat>Breedbeeld</PresentationFormat>
  <Paragraphs>81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Myriad Pro Light</vt:lpstr>
      <vt:lpstr>Kantoorthema</vt:lpstr>
      <vt:lpstr>Aangepast ontwerp</vt:lpstr>
      <vt:lpstr>PowerPoint-presentatie</vt:lpstr>
      <vt:lpstr>Universeel freessjabloon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universeel freessjabloon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lie@vandekerckhove-devos.com</dc:creator>
  <cp:lastModifiedBy>Kayleigh Haemers</cp:lastModifiedBy>
  <cp:revision>62</cp:revision>
  <dcterms:created xsi:type="dcterms:W3CDTF">2020-06-30T07:18:02Z</dcterms:created>
  <dcterms:modified xsi:type="dcterms:W3CDTF">2021-01-05T13:03:04Z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0x010100AA99337A6B317A4393A988A4B917B630</vt:lpwstr>
  </property>
</Properties>
</file>